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35"/>
  </p:notesMasterIdLst>
  <p:sldIdLst>
    <p:sldId id="256" r:id="rId2"/>
    <p:sldId id="319" r:id="rId3"/>
    <p:sldId id="378" r:id="rId4"/>
    <p:sldId id="324" r:id="rId5"/>
    <p:sldId id="492" r:id="rId6"/>
    <p:sldId id="327" r:id="rId7"/>
    <p:sldId id="488" r:id="rId8"/>
    <p:sldId id="489" r:id="rId9"/>
    <p:sldId id="499" r:id="rId10"/>
    <p:sldId id="500" r:id="rId11"/>
    <p:sldId id="490" r:id="rId12"/>
    <p:sldId id="493" r:id="rId13"/>
    <p:sldId id="496" r:id="rId14"/>
    <p:sldId id="495" r:id="rId15"/>
    <p:sldId id="497" r:id="rId16"/>
    <p:sldId id="501" r:id="rId17"/>
    <p:sldId id="502" r:id="rId18"/>
    <p:sldId id="503" r:id="rId19"/>
    <p:sldId id="504" r:id="rId20"/>
    <p:sldId id="506" r:id="rId21"/>
    <p:sldId id="505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5" r:id="rId30"/>
    <p:sldId id="517" r:id="rId31"/>
    <p:sldId id="518" r:id="rId32"/>
    <p:sldId id="514" r:id="rId33"/>
    <p:sldId id="485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07" autoAdjust="0"/>
  </p:normalViewPr>
  <p:slideViewPr>
    <p:cSldViewPr snapToGrid="0">
      <p:cViewPr varScale="1">
        <p:scale>
          <a:sx n="108" d="100"/>
          <a:sy n="108" d="100"/>
        </p:scale>
        <p:origin x="17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87A11-0BB9-42DE-8925-FFB7ED6406A0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D0413-7DC2-48AF-8AD6-C6478A3D48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8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370091"/>
            <a:ext cx="2057400" cy="365125"/>
          </a:xfrm>
        </p:spPr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22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09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0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05732"/>
          </a:xfrm>
        </p:spPr>
        <p:txBody>
          <a:bodyPr>
            <a:normAutofit/>
          </a:bodyPr>
          <a:lstStyle>
            <a:lvl1pPr>
              <a:defRPr sz="2400" u="sng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/>
              <a:t>콘텐츠 지식재산권과 콘텐츠 마케팅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377769"/>
            <a:ext cx="2057400" cy="365125"/>
          </a:xfrm>
        </p:spPr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F1BCB3E-6933-467F-ABAD-F0E5BCC87CE1}"/>
              </a:ext>
            </a:extLst>
          </p:cNvPr>
          <p:cNvSpPr/>
          <p:nvPr userDrawn="1"/>
        </p:nvSpPr>
        <p:spPr>
          <a:xfrm>
            <a:off x="544568" y="365126"/>
            <a:ext cx="84082" cy="806593"/>
          </a:xfrm>
          <a:prstGeom prst="rect">
            <a:avLst/>
          </a:prstGeom>
          <a:solidFill>
            <a:schemeClr val="dk1"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08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54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08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6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30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9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3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C2D4-D57C-4D50-B659-D981C98AE9CB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8B5D-A625-406C-B328-8FCFC2BEBE1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D810F30-3CDF-4672-91C0-4D79FA1A9E11}"/>
              </a:ext>
            </a:extLst>
          </p:cNvPr>
          <p:cNvSpPr/>
          <p:nvPr userDrawn="1"/>
        </p:nvSpPr>
        <p:spPr>
          <a:xfrm>
            <a:off x="0" y="6251170"/>
            <a:ext cx="9144000" cy="6068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B29BB6C-6643-4E6B-B339-9B6A2CAF20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15400" y="6311899"/>
            <a:ext cx="1914275" cy="4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7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hyperlink" Target="http://publicdomainq.net/handshake-business-hands-000989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hyperlink" Target="http://publicdomainq.net/handshake-business-hands-000989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6DCC4-E0B8-4B7C-9DA5-F53763715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4000" dirty="0">
                <a:solidFill>
                  <a:srgbClr val="C00000"/>
                </a:solidFill>
              </a:rPr>
              <a:t>최신 판결</a:t>
            </a:r>
            <a:r>
              <a:rPr lang="ko-KR" altLang="en-US" sz="4000" dirty="0"/>
              <a:t>로 알아본 </a:t>
            </a:r>
            <a:br>
              <a:rPr lang="en-US" altLang="ko-KR" sz="4000" dirty="0"/>
            </a:br>
            <a:r>
              <a:rPr lang="ko-KR" altLang="en-US" sz="4000" dirty="0"/>
              <a:t>게임 분쟁 </a:t>
            </a:r>
            <a:r>
              <a:rPr lang="ko-KR" altLang="en-US" sz="4000" dirty="0">
                <a:solidFill>
                  <a:srgbClr val="C00000"/>
                </a:solidFill>
              </a:rPr>
              <a:t>해결방법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18171E-8D65-4051-A700-6AA3EE6CA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2018. 10. 16.</a:t>
            </a:r>
          </a:p>
          <a:p>
            <a:pPr algn="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법무법인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디라이트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황혜진 변호사</a:t>
            </a:r>
          </a:p>
        </p:txBody>
      </p:sp>
    </p:spTree>
    <p:extLst>
      <p:ext uri="{BB962C8B-B14F-4D97-AF65-F5344CB8AC3E}">
        <p14:creationId xmlns:p14="http://schemas.microsoft.com/office/powerpoint/2010/main" val="32139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pic>
        <p:nvPicPr>
          <p:cNvPr id="6" name="그래픽 5" descr="사용자">
            <a:extLst>
              <a:ext uri="{FF2B5EF4-FFF2-40B4-BE49-F238E27FC236}">
                <a16:creationId xmlns:a16="http://schemas.microsoft.com/office/drawing/2014/main" id="{09598A22-C725-4605-B8E7-930C758D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449" y="4421171"/>
            <a:ext cx="1835750" cy="1835750"/>
          </a:xfrm>
          <a:prstGeom prst="rect">
            <a:avLst/>
          </a:prstGeom>
        </p:spPr>
      </p:pic>
      <p:pic>
        <p:nvPicPr>
          <p:cNvPr id="8" name="그래픽 7" descr="사용자">
            <a:extLst>
              <a:ext uri="{FF2B5EF4-FFF2-40B4-BE49-F238E27FC236}">
                <a16:creationId xmlns:a16="http://schemas.microsoft.com/office/drawing/2014/main" id="{583F5D14-D188-4973-BCF3-1C5FB52A4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6984" y="4421171"/>
            <a:ext cx="1835750" cy="1835750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068DB6EB-DC5F-4984-B0F6-6D6730742D05}"/>
              </a:ext>
            </a:extLst>
          </p:cNvPr>
          <p:cNvSpPr/>
          <p:nvPr/>
        </p:nvSpPr>
        <p:spPr>
          <a:xfrm>
            <a:off x="3744372" y="1393260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5D5FC-BB0E-4121-89FA-A5B53AF60909}"/>
              </a:ext>
            </a:extLst>
          </p:cNvPr>
          <p:cNvSpPr txBox="1"/>
          <p:nvPr/>
        </p:nvSpPr>
        <p:spPr>
          <a:xfrm>
            <a:off x="3205234" y="97665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주민번호</a:t>
            </a:r>
            <a:r>
              <a:rPr lang="en-US" altLang="ko-KR" dirty="0"/>
              <a:t>, </a:t>
            </a:r>
            <a:r>
              <a:rPr lang="ko-KR" altLang="en-US" dirty="0"/>
              <a:t>인증번호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00D3FB2-6A0A-4E9B-8A74-EC915D707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52340" y="2104443"/>
            <a:ext cx="3628868" cy="17908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4A8900-4278-4AD6-A1B1-415BEFF1E572}"/>
              </a:ext>
            </a:extLst>
          </p:cNvPr>
          <p:cNvSpPr txBox="1"/>
          <p:nvPr/>
        </p:nvSpPr>
        <p:spPr>
          <a:xfrm>
            <a:off x="963132" y="2599737"/>
            <a:ext cx="119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/>
              <a:t>이용자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F9EB5-8229-4643-956C-53583E9876BD}"/>
              </a:ext>
            </a:extLst>
          </p:cNvPr>
          <p:cNvSpPr txBox="1"/>
          <p:nvPr/>
        </p:nvSpPr>
        <p:spPr>
          <a:xfrm>
            <a:off x="6652542" y="2599737"/>
            <a:ext cx="119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통신사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3BE43D62-9D27-4D8E-8A46-A4539E69B904}"/>
              </a:ext>
            </a:extLst>
          </p:cNvPr>
          <p:cNvSpPr/>
          <p:nvPr/>
        </p:nvSpPr>
        <p:spPr>
          <a:xfrm rot="10800000">
            <a:off x="3734946" y="1696825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9D7CA583-0B2B-4BBB-B4E6-E354233A1129}"/>
              </a:ext>
            </a:extLst>
          </p:cNvPr>
          <p:cNvSpPr/>
          <p:nvPr/>
        </p:nvSpPr>
        <p:spPr>
          <a:xfrm>
            <a:off x="3937263" y="4974043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932EBB-3464-4738-89C9-F4522E55E005}"/>
              </a:ext>
            </a:extLst>
          </p:cNvPr>
          <p:cNvSpPr txBox="1"/>
          <p:nvPr/>
        </p:nvSpPr>
        <p:spPr>
          <a:xfrm>
            <a:off x="3398125" y="4557439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주민번호</a:t>
            </a:r>
            <a:r>
              <a:rPr lang="en-US" altLang="ko-KR" dirty="0"/>
              <a:t>, </a:t>
            </a:r>
            <a:r>
              <a:rPr lang="ko-KR" altLang="en-US" dirty="0"/>
              <a:t>인증번호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51FD7312-03EB-4C7B-ABE2-75380B1C12AB}"/>
              </a:ext>
            </a:extLst>
          </p:cNvPr>
          <p:cNvSpPr/>
          <p:nvPr/>
        </p:nvSpPr>
        <p:spPr>
          <a:xfrm rot="10800000">
            <a:off x="3927837" y="5277608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6C41B-0FCE-482C-A0E6-300004B3F002}"/>
              </a:ext>
            </a:extLst>
          </p:cNvPr>
          <p:cNvSpPr txBox="1"/>
          <p:nvPr/>
        </p:nvSpPr>
        <p:spPr>
          <a:xfrm>
            <a:off x="3362520" y="204766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이용자 </a:t>
            </a:r>
            <a:r>
              <a:rPr lang="en-US" altLang="ko-KR" dirty="0"/>
              <a:t>A</a:t>
            </a:r>
            <a:r>
              <a:rPr lang="ko-KR" altLang="en-US" dirty="0"/>
              <a:t>로 간주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883D86-F2AF-40B5-AE3E-B0925608ADC2}"/>
              </a:ext>
            </a:extLst>
          </p:cNvPr>
          <p:cNvSpPr txBox="1"/>
          <p:nvPr/>
        </p:nvSpPr>
        <p:spPr>
          <a:xfrm>
            <a:off x="3564837" y="5628445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이용자 </a:t>
            </a:r>
            <a:r>
              <a:rPr lang="en-US" altLang="ko-KR" dirty="0"/>
              <a:t>A</a:t>
            </a:r>
            <a:r>
              <a:rPr lang="ko-KR" altLang="en-US" dirty="0"/>
              <a:t>로 간주</a:t>
            </a:r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5AF2395E-7582-40F8-B2B3-062F152F0466}"/>
              </a:ext>
            </a:extLst>
          </p:cNvPr>
          <p:cNvSpPr/>
          <p:nvPr/>
        </p:nvSpPr>
        <p:spPr>
          <a:xfrm>
            <a:off x="3631511" y="4032725"/>
            <a:ext cx="1289377" cy="36933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41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3188B9-D834-4B5B-88CF-60022B888CAC}"/>
              </a:ext>
            </a:extLst>
          </p:cNvPr>
          <p:cNvSpPr/>
          <p:nvPr/>
        </p:nvSpPr>
        <p:spPr>
          <a:xfrm>
            <a:off x="561738" y="1780984"/>
            <a:ext cx="7953612" cy="29056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위와 같이 정해진 방식인 원고의 주민번호와 휴대전화에 송신된 인증번호를 입력하는 방식으로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 및 결제대행업체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(PG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사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 원고 측 구매의사를 확인하여 온라인 게임 및 캐시 구입 거래가 이루어진 것으로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원고는 피고에게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34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만 원을 지급할 의무가 있다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피고가 미성년자로 하여금 부모의 휴대전화 이용을 방지하여야 한다는 원고 주장은 인정할 증거가 없다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실제 이용자가 미성년자라고 하여 원고가 대금 지급의무를 면할 수 있는 것은 아니다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22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1434E-2CE4-42B9-8B82-4492DE3D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미성년자 결제와 관련된 관련 민법조항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17020B-2FA1-4CEE-A8C0-858C0C6AEC31}"/>
              </a:ext>
            </a:extLst>
          </p:cNvPr>
          <p:cNvSpPr/>
          <p:nvPr/>
        </p:nvSpPr>
        <p:spPr>
          <a:xfrm>
            <a:off x="219269" y="1253720"/>
            <a:ext cx="8705461" cy="49626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5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미성년자의 능력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미성년자가 법률행위를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할 때는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법정대리인의 동의를 얻어야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하며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이를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위반한 행위는 취소할 수 있다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처분을 허락한 재산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법정대리인이 범위를 정하여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사용을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허락한 재산은 미성년자가 임의로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사용할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수 있다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-&gt;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미성년자가 본인 명의의 </a:t>
            </a:r>
            <a:r>
              <a:rPr lang="ko-KR" altLang="en-US" sz="2000" kern="100" dirty="0" err="1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통신과금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소액결제로 소액을 결제한 경우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이에 해당할 가능성이 있음</a:t>
            </a:r>
            <a:endParaRPr lang="en-US" altLang="ko-KR" sz="2000" kern="100" dirty="0">
              <a:solidFill>
                <a:srgbClr val="C0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17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제한능력자의 속임수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 ①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제한능력자가 속임수로써 자기를 능력자로 믿게 한 경우에는 그 행위를 취소할 수 없다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-&gt;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부모 계정으로 가입한 경우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이에 해당할 가능성이 있음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solidFill>
                <a:srgbClr val="C0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② 미성년자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속임수로써 법정대리인의 동의가 있는 것으로 믿게 한 경우에도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항과 같다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-&gt;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부모가 설정한 결제비밀번호를 입력한 경우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951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71113E-6320-49E3-995E-4C8BB899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시사점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CD660C-C394-4D72-A633-3C1279D8C54D}"/>
              </a:ext>
            </a:extLst>
          </p:cNvPr>
          <p:cNvSpPr/>
          <p:nvPr/>
        </p:nvSpPr>
        <p:spPr>
          <a:xfrm>
            <a:off x="628650" y="2047582"/>
            <a:ext cx="7729676" cy="21444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미성년자 결제는 다양한 양태가 있을 수 있으므로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 판결이 일률적으로 적용된다고 보기 어려움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다만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 판결이 확정되는 경우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구글은 결제 시스템을 개선하지 않으면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미성년자 계정에서 일어나는 신용카드 결제에 대하여 앞으로 특별한 사정이 없는 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50%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를 환불해줄 의무를 부담하게 되므로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결제 시스템의 개선이 필요함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2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E66C8-549B-469F-A675-3DDE69154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&lt;</a:t>
            </a:r>
            <a:r>
              <a:rPr lang="ko-KR" altLang="en-US" sz="4000" dirty="0"/>
              <a:t>사례 </a:t>
            </a:r>
            <a:r>
              <a:rPr lang="en-US" altLang="ko-KR" sz="4000" dirty="0"/>
              <a:t>2&gt; </a:t>
            </a:r>
            <a:r>
              <a:rPr lang="ko-KR" altLang="en-US" sz="4000" dirty="0"/>
              <a:t>게임 계정이용정지조치 해제 및 손해배상 청구</a:t>
            </a:r>
            <a:br>
              <a:rPr lang="en-US" altLang="ko-KR" sz="4000" dirty="0"/>
            </a:br>
            <a:endParaRPr lang="ko-KR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1C31CA-7126-401C-91DB-B8AC82C29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서울고법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2018. 4. 11.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선고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2052215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판결</a:t>
            </a:r>
          </a:p>
        </p:txBody>
      </p:sp>
    </p:spTree>
    <p:extLst>
      <p:ext uri="{BB962C8B-B14F-4D97-AF65-F5344CB8AC3E}">
        <p14:creationId xmlns:p14="http://schemas.microsoft.com/office/powerpoint/2010/main" val="96110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F94F-0028-44B2-9828-3E1E0B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사실관계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F9E29B-A3A6-44BE-A9A4-E1FF68B6D24A}"/>
              </a:ext>
            </a:extLst>
          </p:cNvPr>
          <p:cNvSpPr/>
          <p:nvPr/>
        </p:nvSpPr>
        <p:spPr>
          <a:xfrm>
            <a:off x="405043" y="1348542"/>
            <a:ext cx="8333913" cy="36669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원고는 피고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 서비스하는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MMORPG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게임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의 이용자인데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피고는 원고가 오토마우스 프로그램을 사용하였다는 이유로 원고의 계정에 대한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7300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일동안의 이용정지조치를 취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했음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원고는 마우스의 </a:t>
            </a:r>
            <a:r>
              <a:rPr lang="ko-KR" altLang="en-US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종된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프로그램으로 마우스에 작용하는 프로그램을 사용하였음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피고의 운영정책에는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오토마우스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 대한 정의 조항이 없었으며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피고가 제재의 근거로 삼은 운영정책의 규정은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오토마우스 사용 및 유포 운영자 확인 시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7300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일 계정 이용정지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”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조항이었음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8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피고의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운영정책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에는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오토마우스 사용 클라이언트 확인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차의 경우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일 계정 이용정지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”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라는 규정도 있었음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8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14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EEE38BF-FE57-4C9E-B13E-512112CA1BE7}"/>
              </a:ext>
            </a:extLst>
          </p:cNvPr>
          <p:cNvSpPr/>
          <p:nvPr/>
        </p:nvSpPr>
        <p:spPr>
          <a:xfrm>
            <a:off x="1005924" y="5344915"/>
            <a:ext cx="6636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2000" dirty="0">
                <a:solidFill>
                  <a:srgbClr val="C00000"/>
                </a:solidFill>
              </a:rPr>
              <a:t>-&gt; </a:t>
            </a:r>
            <a:r>
              <a:rPr lang="ko-KR" altLang="en-US" sz="2000" dirty="0">
                <a:solidFill>
                  <a:srgbClr val="C00000"/>
                </a:solidFill>
              </a:rPr>
              <a:t>오토마우스 사용에 대한 </a:t>
            </a:r>
            <a:r>
              <a:rPr lang="en-US" altLang="ko-KR" sz="2000" dirty="0">
                <a:solidFill>
                  <a:srgbClr val="C00000"/>
                </a:solidFill>
              </a:rPr>
              <a:t>2</a:t>
            </a:r>
            <a:r>
              <a:rPr lang="ko-KR" altLang="en-US" sz="2000" dirty="0">
                <a:solidFill>
                  <a:srgbClr val="C00000"/>
                </a:solidFill>
              </a:rPr>
              <a:t>가지 제재조항이 존재</a:t>
            </a:r>
          </a:p>
        </p:txBody>
      </p:sp>
    </p:spTree>
    <p:extLst>
      <p:ext uri="{BB962C8B-B14F-4D97-AF65-F5344CB8AC3E}">
        <p14:creationId xmlns:p14="http://schemas.microsoft.com/office/powerpoint/2010/main" val="349295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F94F-0028-44B2-9828-3E1E0B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</a:t>
            </a:r>
            <a:r>
              <a:rPr lang="ko-KR" altLang="en-US" dirty="0"/>
              <a:t> 주장의 요지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F9E29B-A3A6-44BE-A9A4-E1FF68B6D24A}"/>
              </a:ext>
            </a:extLst>
          </p:cNvPr>
          <p:cNvSpPr/>
          <p:nvPr/>
        </p:nvSpPr>
        <p:spPr>
          <a:xfrm>
            <a:off x="320201" y="1420072"/>
            <a:ext cx="8333913" cy="19177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약관에 적용되는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작성자 불이익의 원칙에 따라서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호는 오토마우스를 사용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+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유포한 자에게 적용되어야 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원고는 프로그램을 유포하지 않았기 때문에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14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호가 적용되어야 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피고는 원고에 대한 이용정지 조치를 해제하고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원고가 입은 정신적 고통에 대하여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위자료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1,000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만 원을 배상해야 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8375AB2-5D6E-40E8-9766-30D0011FD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31242"/>
              </p:ext>
            </p:extLst>
          </p:nvPr>
        </p:nvGraphicFramePr>
        <p:xfrm>
          <a:off x="818659" y="3850825"/>
          <a:ext cx="7506682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810">
                  <a:extLst>
                    <a:ext uri="{9D8B030D-6E8A-4147-A177-3AD203B41FA5}">
                      <a16:colId xmlns:a16="http://schemas.microsoft.com/office/drawing/2014/main" val="617374610"/>
                    </a:ext>
                  </a:extLst>
                </a:gridCol>
                <a:gridCol w="3120076">
                  <a:extLst>
                    <a:ext uri="{9D8B030D-6E8A-4147-A177-3AD203B41FA5}">
                      <a16:colId xmlns:a16="http://schemas.microsoft.com/office/drawing/2014/main" val="1047988325"/>
                    </a:ext>
                  </a:extLst>
                </a:gridCol>
                <a:gridCol w="3374796">
                  <a:extLst>
                    <a:ext uri="{9D8B030D-6E8A-4147-A177-3AD203B41FA5}">
                      <a16:colId xmlns:a16="http://schemas.microsoft.com/office/drawing/2014/main" val="61239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본문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원고의 해석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5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제</a:t>
                      </a:r>
                      <a:r>
                        <a:rPr lang="en-US" altLang="ko-KR" dirty="0"/>
                        <a:t>13</a:t>
                      </a:r>
                      <a:r>
                        <a:rPr lang="ko-KR" altLang="en-US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 사용 및 유포 운영자 확인 시 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7300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일 계정 이용정지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오토마우스를 사용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altLang="en-US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유포한 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2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제</a:t>
                      </a:r>
                      <a:r>
                        <a:rPr lang="en-US" altLang="ko-KR" dirty="0"/>
                        <a:t>14</a:t>
                      </a:r>
                      <a:r>
                        <a:rPr lang="ko-KR" altLang="en-US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 사용 클라이언트 확인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차의 경우 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일 계정 이용정지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9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05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F94F-0028-44B2-9828-3E1E0B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피고 주장의 요지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F9E29B-A3A6-44BE-A9A4-E1FF68B6D24A}"/>
              </a:ext>
            </a:extLst>
          </p:cNvPr>
          <p:cNvSpPr/>
          <p:nvPr/>
        </p:nvSpPr>
        <p:spPr>
          <a:xfrm>
            <a:off x="405044" y="1442256"/>
            <a:ext cx="8333913" cy="18151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호는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오토마우스를 사용하거나 유포한 경우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 적용되고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14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호는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오토프로그램을 사용하거나 클라이언트에 오토마우스 기능을 추가한 경우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 적용됨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원고의 행위는 클라이언트에 오토마우스 기능을 추가한 경우에 해당하지 않으므로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조가 적용됨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2465614-1D7D-4C75-B222-875CC1076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4004"/>
              </p:ext>
            </p:extLst>
          </p:nvPr>
        </p:nvGraphicFramePr>
        <p:xfrm>
          <a:off x="628650" y="3600633"/>
          <a:ext cx="7920299" cy="2194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7561">
                  <a:extLst>
                    <a:ext uri="{9D8B030D-6E8A-4147-A177-3AD203B41FA5}">
                      <a16:colId xmlns:a16="http://schemas.microsoft.com/office/drawing/2014/main" val="617374610"/>
                    </a:ext>
                  </a:extLst>
                </a:gridCol>
                <a:gridCol w="3291991">
                  <a:extLst>
                    <a:ext uri="{9D8B030D-6E8A-4147-A177-3AD203B41FA5}">
                      <a16:colId xmlns:a16="http://schemas.microsoft.com/office/drawing/2014/main" val="1047988325"/>
                    </a:ext>
                  </a:extLst>
                </a:gridCol>
                <a:gridCol w="3560747">
                  <a:extLst>
                    <a:ext uri="{9D8B030D-6E8A-4147-A177-3AD203B41FA5}">
                      <a16:colId xmlns:a16="http://schemas.microsoft.com/office/drawing/2014/main" val="612394585"/>
                    </a:ext>
                  </a:extLst>
                </a:gridCol>
              </a:tblGrid>
              <a:tr h="36610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본문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피고의 해석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5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제</a:t>
                      </a:r>
                      <a:r>
                        <a:rPr lang="en-US" altLang="ko-KR" dirty="0"/>
                        <a:t>13</a:t>
                      </a:r>
                      <a:r>
                        <a:rPr lang="ko-KR" altLang="en-US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 사용 및 유포 운영자 확인 시 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7300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일 계정 이용정지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오토마우스를 사용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ko-KR" altLang="en-US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유포한 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2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제</a:t>
                      </a:r>
                      <a:r>
                        <a:rPr lang="en-US" altLang="ko-KR" dirty="0"/>
                        <a:t>14</a:t>
                      </a:r>
                      <a:r>
                        <a:rPr lang="ko-KR" altLang="en-US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 사용 클라이언트 확인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차의 경우 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일 계정 이용정지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오토프로그램을 사용 </a:t>
                      </a:r>
                      <a:r>
                        <a:rPr lang="en-US" altLang="ko-KR" dirty="0"/>
                        <a:t>or </a:t>
                      </a:r>
                      <a:r>
                        <a:rPr lang="ko-KR" altLang="en-US" dirty="0"/>
                        <a:t>클라이언트에 오토마우스 기능을 추가한 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9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70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3188B9-D834-4B5B-88CF-60022B888CAC}"/>
              </a:ext>
            </a:extLst>
          </p:cNvPr>
          <p:cNvSpPr/>
          <p:nvPr/>
        </p:nvSpPr>
        <p:spPr>
          <a:xfrm>
            <a:off x="420336" y="1319071"/>
            <a:ext cx="7953612" cy="18151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약관의 내용은 계약체결자의 의사나 구체적인 사정을 고려함이 없이 평균적 고객의 이해가능성을 기준으로 하여 </a:t>
            </a:r>
            <a:r>
              <a:rPr lang="ko-KR" altLang="en-US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객관적</a:t>
            </a:r>
            <a:r>
              <a:rPr lang="ko-KR" altLang="en-US" sz="2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〮획일적으로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해석하여야 한다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고객보호의 측면에서 약관 내용이 명백하지 못한 때에는 고객에게 유리하게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약관작성자에게 불리하게 제한 해석하여야 한다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172E2EB-EB1C-483F-BE23-4157AFF39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55481"/>
              </p:ext>
            </p:extLst>
          </p:nvPr>
        </p:nvGraphicFramePr>
        <p:xfrm>
          <a:off x="266729" y="3214134"/>
          <a:ext cx="8610542" cy="3017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303">
                  <a:extLst>
                    <a:ext uri="{9D8B030D-6E8A-4147-A177-3AD203B41FA5}">
                      <a16:colId xmlns:a16="http://schemas.microsoft.com/office/drawing/2014/main" val="617374610"/>
                    </a:ext>
                  </a:extLst>
                </a:gridCol>
                <a:gridCol w="2674816">
                  <a:extLst>
                    <a:ext uri="{9D8B030D-6E8A-4147-A177-3AD203B41FA5}">
                      <a16:colId xmlns:a16="http://schemas.microsoft.com/office/drawing/2014/main" val="1047988325"/>
                    </a:ext>
                  </a:extLst>
                </a:gridCol>
                <a:gridCol w="4978423">
                  <a:extLst>
                    <a:ext uri="{9D8B030D-6E8A-4147-A177-3AD203B41FA5}">
                      <a16:colId xmlns:a16="http://schemas.microsoft.com/office/drawing/2014/main" val="612394585"/>
                    </a:ext>
                  </a:extLst>
                </a:gridCol>
              </a:tblGrid>
              <a:tr h="36610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본문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법원의 해석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5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제</a:t>
                      </a:r>
                      <a:r>
                        <a:rPr lang="en-US" altLang="ko-KR" dirty="0"/>
                        <a:t>13</a:t>
                      </a:r>
                      <a:r>
                        <a:rPr lang="ko-KR" altLang="en-US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 사용 및 유포 운영자 확인 시 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7300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일 계정 이용정지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오토마우스를 사용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ko-KR" altLang="en-US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유포한 행위가 확인되었을 때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2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제</a:t>
                      </a:r>
                      <a:r>
                        <a:rPr lang="en-US" altLang="ko-KR" dirty="0"/>
                        <a:t>14</a:t>
                      </a:r>
                      <a:r>
                        <a:rPr lang="ko-KR" altLang="en-US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오토마우스 사용 클라이언트 확인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차의 경우 </a:t>
                      </a:r>
                      <a:r>
                        <a:rPr lang="en-US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ko-KR" sz="1800" kern="100" dirty="0">
                          <a:latin typeface="맑은 고딕" panose="020B0503020000020004" pitchFamily="50" charset="-127"/>
                          <a:cs typeface="Times New Roman" panose="02020603050405020304" pitchFamily="18" charset="0"/>
                        </a:rPr>
                        <a:t>일 계정 이용정지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1) </a:t>
                      </a:r>
                      <a:r>
                        <a:rPr lang="ko-KR" altLang="en-US" dirty="0"/>
                        <a:t>클라이언트에 변경을 가하는 방식으로 작동하여 이용자의 입력장치 조작 없이 게임이 진행되도록 하는 프로그램 사용이 확인되거나</a:t>
                      </a:r>
                      <a:r>
                        <a:rPr lang="en-US" altLang="ko-KR" dirty="0"/>
                        <a:t>,  2) </a:t>
                      </a:r>
                      <a:r>
                        <a:rPr lang="ko-KR" altLang="en-US" dirty="0"/>
                        <a:t>그 작동 방식을 묻지 않고 이용자의 입력장치 조작 없이 게임이 진행되도록 하는 프로그램을 사용한 이용자가 피고에 의해 확인된 경우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9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5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3188B9-D834-4B5B-88CF-60022B888CAC}"/>
              </a:ext>
            </a:extLst>
          </p:cNvPr>
          <p:cNvSpPr/>
          <p:nvPr/>
        </p:nvSpPr>
        <p:spPr>
          <a:xfrm>
            <a:off x="439189" y="1686716"/>
            <a:ext cx="7953612" cy="25763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약관의 내용이 불명확하여 평균적인 고객으로서는 그 적용대상을 명확하게 파악하기 어렵다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해석에 따라서는 원고의 행위에 대해 제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14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호가 모두 적용될 수 있다고 보거나 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호가 적용될 수 없다고 볼 수도 있다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그럼에도 단 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회 적발에 최고 수준의 제재인 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7,300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 계정 이용정지조치가 취해지도록 규정한 제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호가 적용된다고 하면 이는 고객에게 불리한 해석이므로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피고는 이를 적용할 수 없다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E54ED8F8-186F-4A10-914A-484C02800424}"/>
              </a:ext>
            </a:extLst>
          </p:cNvPr>
          <p:cNvSpPr/>
          <p:nvPr/>
        </p:nvSpPr>
        <p:spPr>
          <a:xfrm>
            <a:off x="628649" y="4907333"/>
            <a:ext cx="483713" cy="527901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FCF07-3A84-4B7A-A578-84B61170268F}"/>
              </a:ext>
            </a:extLst>
          </p:cNvPr>
          <p:cNvSpPr txBox="1"/>
          <p:nvPr/>
        </p:nvSpPr>
        <p:spPr>
          <a:xfrm>
            <a:off x="1429095" y="4743890"/>
            <a:ext cx="644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/>
              <a:t>피고는 원고에 대한 이용정지조치를 해제하고</a:t>
            </a:r>
            <a:r>
              <a:rPr lang="en-US" altLang="ko-KR" sz="2000" dirty="0"/>
              <a:t>, 2017.</a:t>
            </a:r>
            <a:r>
              <a:rPr lang="ko-KR" altLang="en-US" sz="2000" dirty="0"/>
              <a:t> </a:t>
            </a:r>
            <a:r>
              <a:rPr lang="en-US" altLang="ko-KR" sz="2000" dirty="0"/>
              <a:t>1.</a:t>
            </a:r>
            <a:r>
              <a:rPr lang="ko-KR" altLang="en-US" sz="2000" dirty="0"/>
              <a:t> </a:t>
            </a:r>
            <a:r>
              <a:rPr lang="en-US" altLang="ko-KR" sz="2000" dirty="0"/>
              <a:t>22.</a:t>
            </a:r>
            <a:r>
              <a:rPr lang="ko-KR" altLang="en-US" sz="2000" dirty="0"/>
              <a:t>부터 </a:t>
            </a:r>
            <a:r>
              <a:rPr lang="en-US" altLang="ko-KR" sz="2000" dirty="0"/>
              <a:t>2</a:t>
            </a:r>
            <a:r>
              <a:rPr lang="ko-KR" altLang="en-US" sz="2000" dirty="0"/>
              <a:t>심 변론종결시</a:t>
            </a:r>
            <a:r>
              <a:rPr lang="en-US" altLang="ko-KR" sz="2000" dirty="0"/>
              <a:t>(2018. 3. 12.)</a:t>
            </a:r>
            <a:r>
              <a:rPr lang="ko-KR" altLang="en-US" sz="2000" dirty="0"/>
              <a:t>까지 이용하지 못한 것에 대한 위자료 </a:t>
            </a:r>
            <a:r>
              <a:rPr lang="en-US" altLang="ko-KR" sz="2000" dirty="0"/>
              <a:t>200</a:t>
            </a:r>
            <a:r>
              <a:rPr lang="ko-KR" altLang="en-US" sz="2000" dirty="0"/>
              <a:t>만 원을 지급하라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450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E66C8-549B-469F-A675-3DDE69154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&lt;</a:t>
            </a:r>
            <a:r>
              <a:rPr lang="ko-KR" altLang="en-US" sz="4000" dirty="0"/>
              <a:t>사례 </a:t>
            </a:r>
            <a:r>
              <a:rPr lang="en-US" altLang="ko-KR" sz="4000" dirty="0"/>
              <a:t>1&gt; </a:t>
            </a:r>
            <a:r>
              <a:rPr lang="ko-KR" altLang="en-US" sz="4000" dirty="0"/>
              <a:t>미성년자의 모바일 게임 </a:t>
            </a:r>
            <a:br>
              <a:rPr lang="en-US" altLang="ko-KR" sz="4000" dirty="0"/>
            </a:br>
            <a:r>
              <a:rPr lang="ko-KR" altLang="en-US" sz="4000" dirty="0"/>
              <a:t>신용카드 결제 사건</a:t>
            </a:r>
            <a:br>
              <a:rPr lang="en-US" altLang="ko-KR" sz="4000" dirty="0"/>
            </a:br>
            <a:endParaRPr lang="ko-KR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1C31CA-7126-401C-91DB-B8AC82C29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수원지법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2018. 9. 20.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선고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69021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0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68C96-BB11-474F-8DEE-1AFD9977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 </a:t>
            </a:r>
            <a:r>
              <a:rPr lang="ko-KR" altLang="en-US" dirty="0" err="1"/>
              <a:t>공정위</a:t>
            </a:r>
            <a:r>
              <a:rPr lang="ko-KR" altLang="en-US" dirty="0"/>
              <a:t> </a:t>
            </a:r>
            <a:r>
              <a:rPr lang="ko-KR" altLang="en-US" dirty="0" err="1"/>
              <a:t>심결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시정권고 제</a:t>
            </a:r>
            <a:r>
              <a:rPr lang="en-US" altLang="ko-KR" dirty="0"/>
              <a:t>2005 -103</a:t>
            </a:r>
            <a:r>
              <a:rPr lang="ko-KR" altLang="en-US" dirty="0"/>
              <a:t>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A76FE5E-0B50-4423-BA08-2118E77AA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35530"/>
              </p:ext>
            </p:extLst>
          </p:nvPr>
        </p:nvGraphicFramePr>
        <p:xfrm>
          <a:off x="266330" y="1263835"/>
          <a:ext cx="861134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709">
                  <a:extLst>
                    <a:ext uri="{9D8B030D-6E8A-4147-A177-3AD203B41FA5}">
                      <a16:colId xmlns:a16="http://schemas.microsoft.com/office/drawing/2014/main" val="234586694"/>
                    </a:ext>
                  </a:extLst>
                </a:gridCol>
                <a:gridCol w="7501631">
                  <a:extLst>
                    <a:ext uri="{9D8B030D-6E8A-4147-A177-3AD203B41FA5}">
                      <a16:colId xmlns:a16="http://schemas.microsoft.com/office/drawing/2014/main" val="3539059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약관조항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서비스의 이용중지 또는 계약의 해지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④회사는 이용자가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조의 이용자의 의무를 위반한 경우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및 고의 또는 중대한 과실로 회사에 손해를 입힌 경우에는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사전 통보 없이 이용계약을 해지하거나 또는 기간을 정하여 서비스의 이용을 중지할 수 있습니다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9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심사의견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solidFill>
                            <a:srgbClr val="C00000"/>
                          </a:solidFill>
                        </a:rPr>
                        <a:t>무효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계약의 해제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․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해지는 계약당사자에게 중대한 영향을 미치는 사항이므로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상대방의 계약위반이 있더라도 계약의 존속을 무의미하게 할 정도가 아니면 상당기간을 정하여 그 이행을 최고하고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 기간 내에 이행하지 아니한 때에 비로소 계약을 해지할 수 있음이 원칙이라고 볼 것임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MMORPG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특성상 이용자들의 의무위반 행위 중에는 사전통보 없이 계약을 해지하여야 할 만큼 긴급한 위반행위도 있으나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이용약관 제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조의 이용자의 의무사항 중에는 사전통보 없이 계약을 해지해야 할 만큼 긴급한 위반행위가 아닌 경우가 있음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 조항은 이용자들의 의무위반 행위에 대하여 경중을 구별하지 아니하고 일률적으로 사전통보 없이 계약을 해지할 수 있도록 규정하고 있어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이는 법률의 규정에 의한 해제권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․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해지권의 행사요건을 완화하여 고객에 대하여 부당하게 불이익을 줄 우려가 있는 조항으로 무효임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6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24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68C96-BB11-474F-8DEE-1AFD9977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 </a:t>
            </a:r>
            <a:r>
              <a:rPr lang="ko-KR" altLang="en-US" dirty="0" err="1"/>
              <a:t>공정위</a:t>
            </a:r>
            <a:r>
              <a:rPr lang="ko-KR" altLang="en-US" dirty="0"/>
              <a:t> </a:t>
            </a:r>
            <a:r>
              <a:rPr lang="ko-KR" altLang="en-US" dirty="0" err="1"/>
              <a:t>심결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시정권고 제</a:t>
            </a:r>
            <a:r>
              <a:rPr lang="en-US" altLang="ko-KR" dirty="0"/>
              <a:t>2005-114</a:t>
            </a:r>
            <a:r>
              <a:rPr lang="ko-KR" altLang="en-US" dirty="0"/>
              <a:t>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9D3AAB3-C1DE-4BA0-8394-69A0AAF3E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19348"/>
              </p:ext>
            </p:extLst>
          </p:nvPr>
        </p:nvGraphicFramePr>
        <p:xfrm>
          <a:off x="447490" y="1442256"/>
          <a:ext cx="824902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018">
                  <a:extLst>
                    <a:ext uri="{9D8B030D-6E8A-4147-A177-3AD203B41FA5}">
                      <a16:colId xmlns:a16="http://schemas.microsoft.com/office/drawing/2014/main" val="234586694"/>
                    </a:ext>
                  </a:extLst>
                </a:gridCol>
                <a:gridCol w="7186002">
                  <a:extLst>
                    <a:ext uri="{9D8B030D-6E8A-4147-A177-3AD203B41FA5}">
                      <a16:colId xmlns:a16="http://schemas.microsoft.com/office/drawing/2014/main" val="3539059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약관조항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표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제재 대상 항목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ko-KR" alt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9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심사의견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solidFill>
                            <a:srgbClr val="C00000"/>
                          </a:solidFill>
                        </a:rPr>
                        <a:t>무효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아이템 현금거래 행위가 제재대상에 해당된다고 하더라도 계정의 영구이용제한 조치는 실질적으로 계약의 해지에 해당되는 효과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게임을 할 수 없게 됨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 발생하는 점을 고려할 때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ko-KR" sz="1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적발시에는 경고의 의미로 일정기간만 계정의 이용을 제한하거나 해당 캐릭터</a:t>
                      </a:r>
                      <a:r>
                        <a:rPr lang="en-US" altLang="ko-KR" sz="1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또는 아이템</a:t>
                      </a:r>
                      <a:r>
                        <a:rPr lang="en-US" altLang="ko-KR" sz="1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영구 제한하는 정도가 적정한 수준의 제재조치로 판단됨</a:t>
                      </a:r>
                    </a:p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endParaRPr lang="ko-KR" alt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따라서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아이템 현금거래 행위에 대해 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적발시라도 곧바로 계정을 영구 이용제한하는 것은 과다한 제재로 판단되는 바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이는 고객에 대하여 부당하게 불리한 조항으로서 약관법 제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 제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항 제</a:t>
                      </a:r>
                      <a:r>
                        <a:rPr lang="en-US" altLang="ko-K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호에 해당됨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61676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F308C2F-7117-4A9A-A7A8-1CD0809D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92652"/>
              </p:ext>
            </p:extLst>
          </p:nvPr>
        </p:nvGraphicFramePr>
        <p:xfrm>
          <a:off x="1704512" y="1920782"/>
          <a:ext cx="67381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9075">
                  <a:extLst>
                    <a:ext uri="{9D8B030D-6E8A-4147-A177-3AD203B41FA5}">
                      <a16:colId xmlns:a16="http://schemas.microsoft.com/office/drawing/2014/main" val="1343784245"/>
                    </a:ext>
                  </a:extLst>
                </a:gridCol>
                <a:gridCol w="3369075">
                  <a:extLst>
                    <a:ext uri="{9D8B030D-6E8A-4147-A177-3AD203B41FA5}">
                      <a16:colId xmlns:a16="http://schemas.microsoft.com/office/drawing/2014/main" val="386140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분류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차 제재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96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아이템</a:t>
                      </a:r>
                      <a:r>
                        <a:rPr lang="en-US" altLang="ko-KR" dirty="0"/>
                        <a:t>/</a:t>
                      </a:r>
                      <a:r>
                        <a:rPr lang="ko-KR" altLang="en-US" dirty="0"/>
                        <a:t>계정의 현물</a:t>
                      </a:r>
                      <a:r>
                        <a:rPr lang="en-US" altLang="ko-KR" dirty="0"/>
                        <a:t>/</a:t>
                      </a:r>
                      <a:r>
                        <a:rPr lang="ko-KR" altLang="en-US" dirty="0"/>
                        <a:t>현금 거래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영구 계정 이용 제한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0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79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68C96-BB11-474F-8DEE-1AFD9977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 </a:t>
            </a:r>
            <a:r>
              <a:rPr lang="ko-KR" altLang="en-US" dirty="0" err="1"/>
              <a:t>공정위</a:t>
            </a:r>
            <a:r>
              <a:rPr lang="ko-KR" altLang="en-US" dirty="0"/>
              <a:t> </a:t>
            </a:r>
            <a:r>
              <a:rPr lang="ko-KR" altLang="en-US" dirty="0" err="1"/>
              <a:t>심결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시정권고 제</a:t>
            </a:r>
            <a:r>
              <a:rPr lang="en-US" altLang="ko-KR" dirty="0"/>
              <a:t>2005-114</a:t>
            </a:r>
            <a:r>
              <a:rPr lang="ko-KR" altLang="en-US" dirty="0"/>
              <a:t>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9D3AAB3-C1DE-4BA0-8394-69A0AAF3E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61616"/>
              </p:ext>
            </p:extLst>
          </p:nvPr>
        </p:nvGraphicFramePr>
        <p:xfrm>
          <a:off x="266330" y="1361490"/>
          <a:ext cx="861134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709">
                  <a:extLst>
                    <a:ext uri="{9D8B030D-6E8A-4147-A177-3AD203B41FA5}">
                      <a16:colId xmlns:a16="http://schemas.microsoft.com/office/drawing/2014/main" val="234586694"/>
                    </a:ext>
                  </a:extLst>
                </a:gridCol>
                <a:gridCol w="7501631">
                  <a:extLst>
                    <a:ext uri="{9D8B030D-6E8A-4147-A177-3AD203B41FA5}">
                      <a16:colId xmlns:a16="http://schemas.microsoft.com/office/drawing/2014/main" val="3539059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약관조항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표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제재 기준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도표 생략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pPr fontAlgn="base" latinLnBrk="1"/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각 건에 대한 제한은 운영정책 혹은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객관적인 판단 아래 차등 적용되며 </a:t>
                      </a:r>
                      <a:r>
                        <a:rPr lang="ko-KR" alt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누적시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가중처리될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 있습니다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9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심사의견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>
                          <a:solidFill>
                            <a:srgbClr val="C00000"/>
                          </a:solidFill>
                        </a:rPr>
                        <a:t>무효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운영정책의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표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제재 대상 항목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에서는 제재 대상 행위와 그에 대한 제재 조치 규정을 자세히 열거하고 있으므로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이용자들은 자신의 의무위반행위에 대하여 어떠한 제재조치가 취해지는 지 </a:t>
                      </a:r>
                      <a:r>
                        <a:rPr lang="ko-KR" alt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예상가능하므로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불공정하다고 보기는 어려움</a:t>
                      </a:r>
                    </a:p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그러나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 운영정책 표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규정은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원칙적인 제재기준 외에 또다시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GM(Game Master)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에게 포괄적인 권한을 부여함으로써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이용자들의 위반행위에 대해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주관적 판단에 따라 자의적인 제재조치가 취해질 가능성을 배제할 수 없음</a:t>
                      </a:r>
                    </a:p>
                    <a:p>
                      <a:pPr marL="285750" indent="-285750" algn="just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따라서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 원칙적으로 운영정책에 규정된 기준에 의해서만 이용자들에게 제재조치를 취하게 하는 것이 합리적이라고 볼 때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 규정과 같이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에게 자의적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․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포괄적인 제재조치 권한을 부여한 조항은 고객에 대하여 부당하게 불리한 조항으로 무효임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6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0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68C96-BB11-474F-8DEE-1AFD9977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 </a:t>
            </a:r>
            <a:r>
              <a:rPr lang="ko-KR" altLang="en-US" dirty="0" err="1"/>
              <a:t>공정위</a:t>
            </a:r>
            <a:r>
              <a:rPr lang="ko-KR" altLang="en-US" dirty="0"/>
              <a:t> </a:t>
            </a:r>
            <a:r>
              <a:rPr lang="ko-KR" altLang="en-US" dirty="0" err="1"/>
              <a:t>심결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시정조치 </a:t>
            </a:r>
            <a:r>
              <a:rPr lang="en-US" altLang="ko-KR" dirty="0"/>
              <a:t>2019. 11.)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4DD7C18-42A8-46BB-BC9B-600622B52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33185"/>
              </p:ext>
            </p:extLst>
          </p:nvPr>
        </p:nvGraphicFramePr>
        <p:xfrm>
          <a:off x="517864" y="1708586"/>
          <a:ext cx="810827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136">
                  <a:extLst>
                    <a:ext uri="{9D8B030D-6E8A-4147-A177-3AD203B41FA5}">
                      <a16:colId xmlns:a16="http://schemas.microsoft.com/office/drawing/2014/main" val="1765315836"/>
                    </a:ext>
                  </a:extLst>
                </a:gridCol>
                <a:gridCol w="4054136">
                  <a:extLst>
                    <a:ext uri="{9D8B030D-6E8A-4147-A177-3AD203B41FA5}">
                      <a16:colId xmlns:a16="http://schemas.microsoft.com/office/drawing/2014/main" val="370752198"/>
                    </a:ext>
                  </a:extLst>
                </a:gridCol>
              </a:tblGrid>
              <a:tr h="359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시정 전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시정 후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73933"/>
                  </a:ext>
                </a:extLst>
              </a:tr>
              <a:tr h="1405508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치명적인 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버그악용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영구블럭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시스템 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버그악용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영구블럭</a:t>
                      </a:r>
                      <a:endParaRPr lang="en-US" altLang="ko-KR" sz="1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운영자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직원 사칭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영구블럭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회사 사칭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영구블럭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캐릭터 사칭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영구블럭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버그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시스템악용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클라이언트 조작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영구블록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 latinLnBrk="1">
                        <a:buFontTx/>
                        <a:buNone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치명적인 </a:t>
                      </a:r>
                      <a:r>
                        <a:rPr lang="ko-KR" alt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버그악용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 정지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</a:t>
                      </a:r>
                    </a:p>
                    <a:p>
                      <a:pPr marL="0" indent="0" fontAlgn="base" latinLnBrk="1">
                        <a:buFontTx/>
                        <a:buNone/>
                      </a:pPr>
                      <a:r>
                        <a:rPr lang="en-US" altLang="ko-KR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영구블록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 latinLnBrk="1">
                        <a:buFontTx/>
                        <a:buChar char="-"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아이템 복사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 정지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indent="0" fontAlgn="base" latinLnBrk="1">
                        <a:buFontTx/>
                        <a:buNone/>
                      </a:pPr>
                      <a:r>
                        <a:rPr lang="en-US" altLang="ko-KR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영구블록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*운영자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직원 사칭</a:t>
                      </a:r>
                    </a:p>
                    <a:p>
                      <a:pPr fontAlgn="base" latinLnBrk="1"/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 블록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영구블록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*영리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상업목적의 광고</a:t>
                      </a:r>
                    </a:p>
                    <a:p>
                      <a:pPr fontAlgn="base" latinLnBrk="1"/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 블록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</a:t>
                      </a:r>
                      <a:r>
                        <a:rPr lang="en-US" altLang="ko-KR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영구블록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64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78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71113E-6320-49E3-995E-4C8BB899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시사점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CD660C-C394-4D72-A633-3C1279D8C54D}"/>
              </a:ext>
            </a:extLst>
          </p:cNvPr>
          <p:cNvSpPr/>
          <p:nvPr/>
        </p:nvSpPr>
        <p:spPr>
          <a:xfrm>
            <a:off x="628650" y="1506044"/>
            <a:ext cx="7729676" cy="4303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운영정책에 제재 규정을 둘 시에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각 행위가 게임에 미치는 악영향을 고려하여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제재의 경중을 둘 필요가 있음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 latinLnBrk="1">
              <a:lnSpc>
                <a:spcPct val="107000"/>
              </a:lnSpc>
              <a:spcAft>
                <a:spcPts val="800"/>
              </a:spcAft>
            </a:pP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운영정책에 동일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유사한 행위에 대한 제재 규정이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개 이상 존재할 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이용자에게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더 강한 제재를 적용하는 경우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소송에서 패소할 가능성이 존재함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lvl="0"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-&gt;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약관 조항의 검토가 필요함</a:t>
            </a:r>
            <a:endParaRPr lang="en-US" altLang="ko-KR" sz="2000" kern="100" dirty="0">
              <a:solidFill>
                <a:srgbClr val="C0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 latinLnBrk="1">
              <a:lnSpc>
                <a:spcPct val="107000"/>
              </a:lnSpc>
              <a:spcAft>
                <a:spcPts val="800"/>
              </a:spcAft>
            </a:pP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약관에 운영자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회사에게 재량을 부여한다는 내용을 기재하는 것은 불공정 약관에 해당할 수 있음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-&gt;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운영자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회사의 재량은 내부정책으로만 두는 것이 바람직함</a:t>
            </a:r>
            <a:endParaRPr lang="en-US" altLang="ko-KR" sz="2000" kern="100" dirty="0">
              <a:solidFill>
                <a:srgbClr val="C0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E66C8-549B-469F-A675-3DDE69154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&lt;</a:t>
            </a:r>
            <a:r>
              <a:rPr lang="ko-KR" altLang="en-US" sz="4000" dirty="0"/>
              <a:t>사례 </a:t>
            </a:r>
            <a:r>
              <a:rPr lang="en-US" altLang="ko-KR" sz="4000" dirty="0"/>
              <a:t>3&gt; </a:t>
            </a:r>
            <a:r>
              <a:rPr lang="ko-KR" altLang="en-US" sz="4000" dirty="0"/>
              <a:t>특정 캐릭터가 뽑히지 않아서 손해배상을 청구한 사건</a:t>
            </a:r>
            <a:br>
              <a:rPr lang="en-US" altLang="ko-KR" sz="4000" dirty="0"/>
            </a:br>
            <a:endParaRPr lang="ko-KR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1C31CA-7126-401C-91DB-B8AC82C29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서울중앙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2016. 2. 2.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선고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가단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5238600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F94F-0028-44B2-9828-3E1E0B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사실관계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F9E29B-A3A6-44BE-A9A4-E1FF68B6D24A}"/>
              </a:ext>
            </a:extLst>
          </p:cNvPr>
          <p:cNvSpPr/>
          <p:nvPr/>
        </p:nvSpPr>
        <p:spPr>
          <a:xfrm>
            <a:off x="405043" y="1313030"/>
            <a:ext cx="8333913" cy="48815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피고는 삼국지를 모티브로 한 게임을 개발하여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2014. 1.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서비스를 시작하면서 위 게임 사이트에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관우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장비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여포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제갈공명 등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500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여명의 역사적 영웅과 미인들이 등장한다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이하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’), 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경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무장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전격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오픈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이라는 공지 하에 여러 게임캐릭터들을 예시한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이하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‘2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’), 4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월경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‘2014. 4. 28.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8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개의 게임캐릭터가 등장할 예정임을 알리며 하단에 업데이트 일정이 변동될 수 있음을 안내하는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이하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‘4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’), 2014. 4. 28. ‘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관우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장비 캐릭터가 추가되었고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차후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개의 캐릭터를 업데이트하겠다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는 공지 및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2014. 9. 24.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제갈량 캐릭터가 추가되었다는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이하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추가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’)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를 하고 서비스하였음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원고들은 이 사건 게임의 이용자들로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2014. 1.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경부터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2014. 6.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경까지 원고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은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11,910,000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원을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는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9,590,000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원을 각 결제하여 </a:t>
            </a:r>
            <a:r>
              <a:rPr lang="ko-KR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게임머니를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구매하고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 사건 게임을 이용하였음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원고들은 피고의 채무불이행 및 『</a:t>
            </a:r>
            <a:r>
              <a:rPr lang="ko-KR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표시·광고의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공정화에 관한 법률』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위반을 이유로 피고에게 부당이득금 반환 또는 손해배상을 청구함</a:t>
            </a:r>
          </a:p>
        </p:txBody>
      </p:sp>
    </p:spTree>
    <p:extLst>
      <p:ext uri="{BB962C8B-B14F-4D97-AF65-F5344CB8AC3E}">
        <p14:creationId xmlns:p14="http://schemas.microsoft.com/office/powerpoint/2010/main" val="2531662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F94F-0028-44B2-9828-3E1E0B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</a:t>
            </a:r>
            <a:r>
              <a:rPr lang="ko-KR" altLang="en-US" dirty="0"/>
              <a:t> 주장의 요지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F9E29B-A3A6-44BE-A9A4-E1FF68B6D24A}"/>
              </a:ext>
            </a:extLst>
          </p:cNvPr>
          <p:cNvSpPr/>
          <p:nvPr/>
        </p:nvSpPr>
        <p:spPr>
          <a:xfrm>
            <a:off x="320200" y="1340173"/>
            <a:ext cx="8333913" cy="2803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주유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여포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관우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조운 등의 장수가 모집되는 것을 전제로 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2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4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공지는 계약의 중요 내용임에도 피고가 이를 이행하지 않았음으로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원고들은 게임이용계약을 해제하였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따라서 피고는 원고들에게 </a:t>
            </a:r>
            <a:r>
              <a:rPr lang="ko-KR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게임머니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결제대금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을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부당이득으로 반환해야 함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4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공지의 </a:t>
            </a:r>
            <a:r>
              <a:rPr lang="ko-KR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미이행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또는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표시광고법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호의 부당한 </a:t>
            </a:r>
            <a:r>
              <a:rPr lang="ko-KR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표시·광고로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인한 손해로 원고들의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결제금액 중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4/5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지분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게임캐릭터의 중요성에 비추어 산정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 해당하는 돈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및 위자료를 청구함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45132CD-46D2-4A8E-926E-23ACCF87B390}"/>
              </a:ext>
            </a:extLst>
          </p:cNvPr>
          <p:cNvSpPr/>
          <p:nvPr/>
        </p:nvSpPr>
        <p:spPr>
          <a:xfrm>
            <a:off x="339571" y="4342909"/>
            <a:ext cx="83145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표시광고법 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부당한 표시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광고 행위의 금지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① 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사업자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가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소비자를 속이거나 소비자로 하여금 잘못 알게 할 우려가 있는 표시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광고 행위로서 공정한 거래질서를 해칠 우려가 있는 다음 행위를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해서는 아니된다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거짓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과장의 표시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광고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3188B9-D834-4B5B-88CF-60022B888CAC}"/>
              </a:ext>
            </a:extLst>
          </p:cNvPr>
          <p:cNvSpPr/>
          <p:nvPr/>
        </p:nvSpPr>
        <p:spPr>
          <a:xfrm>
            <a:off x="420336" y="1319071"/>
            <a:ext cx="7953612" cy="43255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공지는 게임 서비스가 시작될 무렵의 공지로 위 게임을 설명하는 것에 불과하며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500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여 명의 장수가 이 사건 게임의 개시 시점부터 동시에 모두 등장하는 것처럼 단정하는 내용이라고 보기 어려움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원고들이 제출한 증거만으로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공지의 내용과 달리 게임캐릭터가 구현되지 않았다는 점을 인정하기 부족함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 공지의 경우 업데이트 일정이 변경될 수 있음을 공지하였으며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원고들은 해당 내용의 글씨 크기가 작다고 주장하나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 글씨는 다른 내용이 기재된 부분의 글씨 크기와 유사함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따라서 피고에게 채무불이행 사실이 인정되지 않으며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1</a:t>
            </a:r>
            <a:r>
              <a:rPr lang="ko-KR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월공지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및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월공지가 표시광고법을 위반한 광고라고 보기 어려움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4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4DF6A9-DEDE-48F2-96A0-90084C71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05732"/>
          </a:xfrm>
        </p:spPr>
        <p:txBody>
          <a:bodyPr/>
          <a:lstStyle/>
          <a:p>
            <a:r>
              <a:rPr lang="ko-KR" altLang="en-US" dirty="0" err="1"/>
              <a:t>공정위</a:t>
            </a:r>
            <a:r>
              <a:rPr lang="ko-KR" altLang="en-US" dirty="0"/>
              <a:t> 시정명령 및 과태료</a:t>
            </a:r>
            <a:r>
              <a:rPr lang="en-US" altLang="ko-KR" dirty="0"/>
              <a:t>(2015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EC28F-1CAB-4834-81C5-DEE1C71D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19BD28B1-9E99-4A07-8DA7-B32C7D01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629" y="9850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9" name="_x475551912" descr="EMB000009ec2638">
            <a:extLst>
              <a:ext uri="{FF2B5EF4-FFF2-40B4-BE49-F238E27FC236}">
                <a16:creationId xmlns:a16="http://schemas.microsoft.com/office/drawing/2014/main" id="{6D2FE3EB-BE92-4262-BDFF-88A7E70F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5698" r="3467" b="53119"/>
          <a:stretch/>
        </p:blipFill>
        <p:spPr bwMode="auto">
          <a:xfrm>
            <a:off x="1260629" y="1442256"/>
            <a:ext cx="5562600" cy="13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FADB1EA0-768B-4A4F-8A8A-484D35C9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_x475554864">
            <a:extLst>
              <a:ext uri="{FF2B5EF4-FFF2-40B4-BE49-F238E27FC236}">
                <a16:creationId xmlns:a16="http://schemas.microsoft.com/office/drawing/2014/main" id="{7EF233FA-F50F-46BC-BD3D-56AE4601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491" y="2410180"/>
            <a:ext cx="3190875" cy="285750"/>
          </a:xfrm>
          <a:prstGeom prst="rect">
            <a:avLst/>
          </a:prstGeom>
          <a:noFill/>
          <a:ln w="71882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C81BED5-96CB-4FD6-A1C6-370E926B3DA1}"/>
              </a:ext>
            </a:extLst>
          </p:cNvPr>
          <p:cNvSpPr/>
          <p:nvPr/>
        </p:nvSpPr>
        <p:spPr>
          <a:xfrm>
            <a:off x="381740" y="3191977"/>
            <a:ext cx="8069802" cy="25763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R="4318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altLang="en-US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거짓 또는 과장된 사실을 알리거나 기만적인 행위를 통해 소비자를 유인하는 행위</a:t>
            </a:r>
            <a:r>
              <a:rPr lang="en-US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전자상거래법 제</a:t>
            </a:r>
            <a:r>
              <a:rPr lang="en-US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21</a:t>
            </a:r>
            <a:r>
              <a:rPr lang="ko-KR" altLang="en-US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 제</a:t>
            </a:r>
            <a:r>
              <a:rPr lang="en-US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 위반</a:t>
            </a:r>
            <a:r>
              <a:rPr lang="en-US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en-US" sz="20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marR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접속할 때 노출되는 </a:t>
            </a:r>
            <a:r>
              <a:rPr lang="ko-KR" altLang="en-US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알림창을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통해 게임 소도구를 판매하면서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‘이 창을 닫으면 다시 구매할 수 없습니다’ 등의 문구를 표시하여 소비자를 유인하였으나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endParaRPr lang="ko-KR" altLang="en-US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marR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실제로는 </a:t>
            </a:r>
            <a:r>
              <a:rPr lang="ko-KR" altLang="en-US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알림창을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닫더라도 재 접속할 때 다시 해당 </a:t>
            </a:r>
            <a:r>
              <a:rPr lang="ko-KR" altLang="en-US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알림창이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나타나서 해당 게임 소도구를 구매할 수 있음</a:t>
            </a:r>
          </a:p>
        </p:txBody>
      </p:sp>
    </p:spTree>
    <p:extLst>
      <p:ext uri="{BB962C8B-B14F-4D97-AF65-F5344CB8AC3E}">
        <p14:creationId xmlns:p14="http://schemas.microsoft.com/office/powerpoint/2010/main" val="20688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F94F-0028-44B2-9828-3E1E0B0A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사실관계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F9E29B-A3A6-44BE-A9A4-E1FF68B6D24A}"/>
              </a:ext>
            </a:extLst>
          </p:cNvPr>
          <p:cNvSpPr/>
          <p:nvPr/>
        </p:nvSpPr>
        <p:spPr>
          <a:xfrm>
            <a:off x="526001" y="1442256"/>
            <a:ext cx="8333913" cy="25763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살의 미성년자가 구글플레이에서 모바일 게임을 다운로드하여 플레이 하다가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母인 원고의 허락을 받아 신용카드 정보를 입력하여 게임 아이템을 구매하였음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이후 신용카드 정보가 저장되어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해당 미성년자는 부모의 허락없이 신용카드 정보를 이용하여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181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만 원 어치의 아이템을 결제함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원고는 구글에 결제취소를 요청하였으나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거절당하여 구글을 상대로 </a:t>
            </a:r>
            <a:r>
              <a:rPr lang="ko-KR" altLang="en-US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불법행위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를 이유로 한 손해배상청구를 하였음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C10FFED-3E3E-460F-93F6-B3B6A8691AB1}"/>
              </a:ext>
            </a:extLst>
          </p:cNvPr>
          <p:cNvSpPr/>
          <p:nvPr/>
        </p:nvSpPr>
        <p:spPr>
          <a:xfrm>
            <a:off x="2117375" y="499019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lang="en-US" altLang="ko-KR" sz="2000" dirty="0">
                <a:solidFill>
                  <a:srgbClr val="C00000"/>
                </a:solidFill>
              </a:rPr>
              <a:t>-&gt; </a:t>
            </a:r>
            <a:r>
              <a:rPr lang="ko-KR" altLang="en-US" sz="2000" dirty="0">
                <a:solidFill>
                  <a:srgbClr val="C00000"/>
                </a:solidFill>
              </a:rPr>
              <a:t>미성년자 구글 계정</a:t>
            </a:r>
            <a:endParaRPr lang="en-US" altLang="ko-KR" sz="2000" dirty="0">
              <a:solidFill>
                <a:srgbClr val="C00000"/>
              </a:solidFill>
            </a:endParaRPr>
          </a:p>
          <a:p>
            <a:pPr algn="ctr" latinLnBrk="1"/>
            <a:r>
              <a:rPr lang="en-US" altLang="ko-KR" sz="2000" dirty="0">
                <a:solidFill>
                  <a:srgbClr val="C00000"/>
                </a:solidFill>
              </a:rPr>
              <a:t>+</a:t>
            </a:r>
          </a:p>
          <a:p>
            <a:pPr algn="ctr" latinLnBrk="1"/>
            <a:r>
              <a:rPr lang="ko-KR" altLang="en-US" sz="2000" dirty="0">
                <a:solidFill>
                  <a:srgbClr val="C00000"/>
                </a:solidFill>
              </a:rPr>
              <a:t>        부모의 신용카드 결제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4A553DC-EC1E-4955-8A54-58638C6A78D2}"/>
              </a:ext>
            </a:extLst>
          </p:cNvPr>
          <p:cNvSpPr/>
          <p:nvPr/>
        </p:nvSpPr>
        <p:spPr>
          <a:xfrm>
            <a:off x="526000" y="4145897"/>
            <a:ext cx="8333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민법 제</a:t>
            </a:r>
            <a:r>
              <a:rPr lang="en-US" altLang="ko-KR" sz="2000" dirty="0"/>
              <a:t>750</a:t>
            </a:r>
            <a:r>
              <a:rPr lang="ko-KR" altLang="en-US" sz="2000" dirty="0"/>
              <a:t>조</a:t>
            </a:r>
            <a:r>
              <a:rPr lang="en-US" altLang="ko-KR" sz="2000" dirty="0"/>
              <a:t>(</a:t>
            </a:r>
            <a:r>
              <a:rPr lang="ko-KR" altLang="en-US" sz="2000" dirty="0"/>
              <a:t>불법행위</a:t>
            </a:r>
            <a:r>
              <a:rPr lang="en-US" altLang="ko-KR" sz="2000" dirty="0"/>
              <a:t>) </a:t>
            </a:r>
            <a:r>
              <a:rPr lang="ko-KR" altLang="en-US" sz="2000" dirty="0"/>
              <a:t>고의 또는 과실로 인한 위법행위로 타인에게 손해를 가한 자는 그 손해를 배상할 책임이 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75981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4DF6A9-DEDE-48F2-96A0-90084C71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05732"/>
          </a:xfrm>
        </p:spPr>
        <p:txBody>
          <a:bodyPr/>
          <a:lstStyle/>
          <a:p>
            <a:r>
              <a:rPr lang="ko-KR" altLang="en-US" dirty="0" err="1"/>
              <a:t>공정위</a:t>
            </a:r>
            <a:r>
              <a:rPr lang="ko-KR" altLang="en-US" dirty="0"/>
              <a:t> 시정명령 및 과태료</a:t>
            </a:r>
            <a:r>
              <a:rPr lang="en-US" altLang="ko-KR" dirty="0"/>
              <a:t>, </a:t>
            </a:r>
            <a:r>
              <a:rPr lang="ko-KR" altLang="en-US" dirty="0"/>
              <a:t>과징금 </a:t>
            </a:r>
            <a:r>
              <a:rPr lang="en-US" altLang="ko-KR" dirty="0"/>
              <a:t>(2018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FA8CEF9-12FC-46B5-A1D0-F0F80396C70D}"/>
              </a:ext>
            </a:extLst>
          </p:cNvPr>
          <p:cNvSpPr/>
          <p:nvPr/>
        </p:nvSpPr>
        <p:spPr>
          <a:xfrm>
            <a:off x="5866914" y="1337016"/>
            <a:ext cx="2962761" cy="45243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1"/>
            <a:r>
              <a:rPr lang="en-US" altLang="ko-KR" dirty="0"/>
              <a:t>A</a:t>
            </a:r>
            <a:r>
              <a:rPr lang="ko-KR" altLang="en-US" dirty="0"/>
              <a:t>사는 연예인 아이템 판매하면서</a:t>
            </a:r>
            <a:r>
              <a:rPr lang="en-US" altLang="ko-KR" dirty="0"/>
              <a:t>, </a:t>
            </a:r>
            <a:r>
              <a:rPr lang="ko-KR" altLang="en-US" b="1" dirty="0"/>
              <a:t>카운트를 구매할 때마다 일정 수의 퍼즐 조각을 지급</a:t>
            </a:r>
            <a:r>
              <a:rPr lang="ko-KR" altLang="en-US" dirty="0"/>
              <a:t>하고 총 </a:t>
            </a:r>
            <a:r>
              <a:rPr lang="en-US" altLang="ko-KR" dirty="0"/>
              <a:t>16</a:t>
            </a:r>
            <a:r>
              <a:rPr lang="ko-KR" altLang="en-US" dirty="0"/>
              <a:t>개의 조각을 모두 맞춰 </a:t>
            </a:r>
            <a:r>
              <a:rPr lang="ko-KR" altLang="en-US" b="1" dirty="0"/>
              <a:t>퍼즐을 완성할 경우 여러 혜택을 제공하는 행사를 실시</a:t>
            </a:r>
            <a:r>
              <a:rPr lang="ko-KR" altLang="en-US" dirty="0"/>
              <a:t>했다</a:t>
            </a:r>
            <a:r>
              <a:rPr lang="en-US" altLang="ko-KR" dirty="0"/>
              <a:t>.</a:t>
            </a:r>
          </a:p>
          <a:p>
            <a:pPr fontAlgn="base" latinLnBrk="1"/>
            <a:endParaRPr lang="ko-KR" altLang="en-US" dirty="0"/>
          </a:p>
          <a:p>
            <a:pPr fontAlgn="base" latinLnBrk="1"/>
            <a:r>
              <a:rPr lang="ko-KR" altLang="en-US" dirty="0"/>
              <a:t>이와 관련하여</a:t>
            </a:r>
            <a:r>
              <a:rPr lang="en-US" altLang="ko-KR" dirty="0"/>
              <a:t>, A</a:t>
            </a:r>
            <a:r>
              <a:rPr lang="ko-KR" altLang="en-US" dirty="0"/>
              <a:t>사는 퍼즐 </a:t>
            </a:r>
            <a:r>
              <a:rPr lang="ko-KR" altLang="en-US" dirty="0" err="1"/>
              <a:t>조각별</a:t>
            </a:r>
            <a:r>
              <a:rPr lang="ko-KR" altLang="en-US" dirty="0"/>
              <a:t> 획득 확률이 다르고 </a:t>
            </a:r>
            <a:r>
              <a:rPr lang="ko-KR" altLang="en-US" b="1" dirty="0"/>
              <a:t>일부 퍼즐조각은 획득 확률이 </a:t>
            </a:r>
            <a:r>
              <a:rPr lang="en-US" altLang="ko-KR" b="1" dirty="0"/>
              <a:t>0.5~1.5%</a:t>
            </a:r>
            <a:r>
              <a:rPr lang="ko-KR" altLang="en-US" b="1" dirty="0"/>
              <a:t>로 매우 낮게 설정</a:t>
            </a:r>
            <a:r>
              <a:rPr lang="ko-KR" altLang="en-US" dirty="0"/>
              <a:t>되어 있음에도 불구하고 ‘퍼즐 조각 </a:t>
            </a:r>
            <a:r>
              <a:rPr lang="en-US" altLang="ko-KR" dirty="0"/>
              <a:t>1~16</a:t>
            </a:r>
            <a:r>
              <a:rPr lang="ko-KR" altLang="en-US" dirty="0"/>
              <a:t>번 중 </a:t>
            </a:r>
            <a:r>
              <a:rPr lang="ko-KR" altLang="en-US" b="1" dirty="0"/>
              <a:t>랜덤으로 지급됩니다</a:t>
            </a:r>
            <a:r>
              <a:rPr lang="ko-KR" altLang="en-US" dirty="0"/>
              <a:t>’ 라고만 표시했다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EC28F-1CAB-4834-81C5-DEE1C71D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5" name="_x324860216" descr="EMB000009ec262b">
            <a:extLst>
              <a:ext uri="{FF2B5EF4-FFF2-40B4-BE49-F238E27FC236}">
                <a16:creationId xmlns:a16="http://schemas.microsoft.com/office/drawing/2014/main" id="{6BC1411B-28BA-4847-BC99-9B151524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" y="1679393"/>
            <a:ext cx="540067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59D52FD5-2038-4258-BE92-CCCBF7FB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58" y="21518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7" name="_x324860936" descr="EMB000009ec262e">
            <a:extLst>
              <a:ext uri="{FF2B5EF4-FFF2-40B4-BE49-F238E27FC236}">
                <a16:creationId xmlns:a16="http://schemas.microsoft.com/office/drawing/2014/main" id="{F7DAD39F-3D08-486B-94AF-B2014811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6" y="3753062"/>
            <a:ext cx="540067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54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4DF6A9-DEDE-48F2-96A0-90084C71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05732"/>
          </a:xfrm>
        </p:spPr>
        <p:txBody>
          <a:bodyPr/>
          <a:lstStyle/>
          <a:p>
            <a:r>
              <a:rPr lang="ko-KR" altLang="en-US" dirty="0" err="1"/>
              <a:t>공정위</a:t>
            </a:r>
            <a:r>
              <a:rPr lang="ko-KR" altLang="en-US" dirty="0"/>
              <a:t> 시정명령 및 과태료</a:t>
            </a:r>
            <a:r>
              <a:rPr lang="en-US" altLang="ko-KR" dirty="0"/>
              <a:t> , </a:t>
            </a:r>
            <a:r>
              <a:rPr lang="ko-KR" altLang="en-US" dirty="0"/>
              <a:t>과징금 </a:t>
            </a:r>
            <a:r>
              <a:rPr lang="en-US" altLang="ko-KR" dirty="0"/>
              <a:t>(2018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EC28F-1CAB-4834-81C5-DEE1C71D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19BD28B1-9E99-4A07-8DA7-B32C7D01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629" y="9850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ADB1EA0-768B-4A4F-8A8A-484D35C9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C81BED5-96CB-4FD6-A1C6-370E926B3DA1}"/>
              </a:ext>
            </a:extLst>
          </p:cNvPr>
          <p:cNvSpPr/>
          <p:nvPr/>
        </p:nvSpPr>
        <p:spPr>
          <a:xfrm>
            <a:off x="445548" y="3875557"/>
            <a:ext cx="8069802" cy="21444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B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사는 ‘스카우트 확률 상승 </a:t>
            </a:r>
            <a:r>
              <a:rPr lang="ko-KR" altLang="en-US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이벤트’를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진행하면서 플래티넘 등급 선수 등장 확률을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24%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에서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40%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로 약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1.67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배 상승에 불과하도록 설정하였음에도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배 상승한다고 표시했다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이와 같이 실제보다 확률 상승 폭이 높은 것처럼 광고한 행위는 거짓 또는 과장된 사실을 알려 소비자를 유인하고 거래한 행위에 해당한다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F8C131-87D1-4A2B-A317-9E134ED4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096" y="1015762"/>
            <a:ext cx="11002673" cy="50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475553208" descr="EMB000009ec264a">
            <a:extLst>
              <a:ext uri="{FF2B5EF4-FFF2-40B4-BE49-F238E27FC236}">
                <a16:creationId xmlns:a16="http://schemas.microsoft.com/office/drawing/2014/main" id="{84DEF60C-8777-4ED3-B7EA-F2496AB9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7" y="1442256"/>
            <a:ext cx="8069165" cy="22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28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71113E-6320-49E3-995E-4C8BB899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시사점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CD660C-C394-4D72-A633-3C1279D8C54D}"/>
              </a:ext>
            </a:extLst>
          </p:cNvPr>
          <p:cNvSpPr/>
          <p:nvPr/>
        </p:nvSpPr>
        <p:spPr>
          <a:xfrm>
            <a:off x="628650" y="1862802"/>
            <a:ext cx="7729676" cy="31323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온라인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·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모바일 상으로 결제가 일어나는 게임을 서비스하는 게임사는 거짓 또는 과장된 사실을 알리거나 기만적 방법을 사용하여 소비자를 유인해서는 안 됨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전자상거래 등에서의 소비자보호에 관한 법률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위와 같은 행위는 불법행위에 해당하여 이용자가 손해배상청구를 할 수 있음은 물론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위 법에 따라 공정거래위원회가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억 원 이하의 과태료를 부과거나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시정명령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임시중지명령을 내릴 수 있음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32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32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조의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45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537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CB78BC-62D0-4BFF-8411-666A5DA0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Q&amp;A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AD7D6-477A-4D5C-B094-25C1BD9A326C}"/>
              </a:ext>
            </a:extLst>
          </p:cNvPr>
          <p:cNvSpPr txBox="1"/>
          <p:nvPr/>
        </p:nvSpPr>
        <p:spPr>
          <a:xfrm>
            <a:off x="5220069" y="5051395"/>
            <a:ext cx="359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법무법인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디라이트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황혜진 변호사   </a:t>
            </a:r>
            <a:r>
              <a:rPr lang="en-US" altLang="ko-KR" dirty="0"/>
              <a:t>hjh@dlightlaw.com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98A13-00E3-4367-B786-D7CD9231822F}"/>
              </a:ext>
            </a:extLst>
          </p:cNvPr>
          <p:cNvSpPr txBox="1"/>
          <p:nvPr/>
        </p:nvSpPr>
        <p:spPr>
          <a:xfrm>
            <a:off x="3188063" y="2759654"/>
            <a:ext cx="276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/>
              <a:t>Thank you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759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3188B9-D834-4B5B-88CF-60022B888CAC}"/>
              </a:ext>
            </a:extLst>
          </p:cNvPr>
          <p:cNvSpPr/>
          <p:nvPr/>
        </p:nvSpPr>
        <p:spPr>
          <a:xfrm>
            <a:off x="556518" y="1316537"/>
            <a:ext cx="7958832" cy="43255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피고는 결제 시스템을 이용한 고객의 신용카드 정보가 </a:t>
            </a:r>
            <a:r>
              <a:rPr lang="ko-KR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무단사용되지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않도록 관리할 의무가 있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특히 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1) </a:t>
            </a: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계정 이용자와 신용카드 명의인이 서로 다르고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2) </a:t>
            </a: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계정 이용자가 미성년자인 경우 신용카드 정보를 새로 입력하도록 하는 방법 등으로 무단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사용되지 않도록 확인할 주의의무가 있다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그런데도 피고는 이를 제대로 확인하지 않은 과실로 미성년자인 원고의 아들이 원고의 신용카드를 부당하게 사용하도록 했고 이러한 피고의 주의의무 위반은 원고에 대한 불법행위를 구성하므로 손해를 배상할 의무가 있다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다만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신용카드 소유자인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원고도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자녀가 자신의 허락 없이 신용카드를 이용해 게임아이템을 구매하지 않도록 지도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교육할 의무를 게을리 한 과실이 있다고 보고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의 과실을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50%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로 제한한다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0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관련 법령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B9C0B93-30E9-4398-A7D0-0555E234C0B2}"/>
              </a:ext>
            </a:extLst>
          </p:cNvPr>
          <p:cNvSpPr/>
          <p:nvPr/>
        </p:nvSpPr>
        <p:spPr>
          <a:xfrm>
            <a:off x="707162" y="1260642"/>
            <a:ext cx="7729676" cy="10538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특히 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1) </a:t>
            </a: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계정 이용자와 신용카드 명의인이 서로 다르고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2) </a:t>
            </a: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계정 이용자가 미성년자인 경우 신용카드 정보를 새로 입력하도록 하는 방법 등으로 무단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사용되지 않도록 확인할 주의의무가 있다</a:t>
            </a:r>
            <a:r>
              <a:rPr lang="en-US" altLang="ko-KR" sz="2000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56D777B-806A-455D-B479-DA4E15A9A01F}"/>
              </a:ext>
            </a:extLst>
          </p:cNvPr>
          <p:cNvSpPr/>
          <p:nvPr/>
        </p:nvSpPr>
        <p:spPr>
          <a:xfrm>
            <a:off x="992913" y="2413003"/>
            <a:ext cx="7443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여신전문금융업법 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가맹점의 준수사항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②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신용카드가맹점은 신용카드로 거래를 할 때마다 그 신용카드를 본인이 정당하게 사용하고 있는지를 확인하여야 한다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DA71C1C-0BE0-4623-9A2A-AFBA1B16200B}"/>
              </a:ext>
            </a:extLst>
          </p:cNvPr>
          <p:cNvSpPr/>
          <p:nvPr/>
        </p:nvSpPr>
        <p:spPr>
          <a:xfrm>
            <a:off x="707162" y="4016542"/>
            <a:ext cx="7729676" cy="10538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다만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신용카드 소유자인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A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씨에게도 자녀가 자신의 허락 없이 신용카드를 이용해 게임아이템을 구매하지 않도록 지도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교육할 의무를 게을리 한 과실이 있다고 보고 구글의 과실을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50%</a:t>
            </a:r>
            <a:r>
              <a:rPr lang="ko-KR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로 제한한다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188112-7C42-42A2-A7C0-019C36A59297}"/>
              </a:ext>
            </a:extLst>
          </p:cNvPr>
          <p:cNvSpPr/>
          <p:nvPr/>
        </p:nvSpPr>
        <p:spPr>
          <a:xfrm>
            <a:off x="935025" y="5158366"/>
            <a:ext cx="7501813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민법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763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396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과실상계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불법행위의 피해자에게</a:t>
            </a:r>
            <a:r>
              <a:rPr lang="ko-KR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과실이 있는 때에는 법원은 손해배상의 책임 및 그 금액을 정함에 이를 참작하여야 한다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8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384D7D-B3C1-4531-86D7-70B22AC9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미성년자의 폰 결제와 관련된 이전의 판결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41B92D90-759A-46AB-ABA6-18DE3497F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740806"/>
              </p:ext>
            </p:extLst>
          </p:nvPr>
        </p:nvGraphicFramePr>
        <p:xfrm>
          <a:off x="1088041" y="1194399"/>
          <a:ext cx="6649616" cy="4913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808">
                  <a:extLst>
                    <a:ext uri="{9D8B030D-6E8A-4147-A177-3AD203B41FA5}">
                      <a16:colId xmlns:a16="http://schemas.microsoft.com/office/drawing/2014/main" val="1814941694"/>
                    </a:ext>
                  </a:extLst>
                </a:gridCol>
                <a:gridCol w="3324808">
                  <a:extLst>
                    <a:ext uri="{9D8B030D-6E8A-4147-A177-3AD203B41FA5}">
                      <a16:colId xmlns:a16="http://schemas.microsoft.com/office/drawing/2014/main" val="1036591772"/>
                    </a:ext>
                  </a:extLst>
                </a:gridCol>
              </a:tblGrid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신용카드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신용카드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60109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 </a:t>
                      </a:r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71952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58911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en-US" altLang="ko-KR" sz="2000" dirty="0"/>
                        <a:t>PC</a:t>
                      </a:r>
                      <a:r>
                        <a:rPr lang="ko-KR" altLang="en-US" sz="2000" dirty="0"/>
                        <a:t>게임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 명의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en-US" altLang="ko-KR" sz="2000" dirty="0"/>
                        <a:t>PC</a:t>
                      </a:r>
                      <a:r>
                        <a:rPr lang="ko-KR" altLang="en-US" sz="2000" dirty="0"/>
                        <a:t>게임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 명의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8416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060F026-1CDB-4762-8237-67BE2BC20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38680"/>
              </p:ext>
            </p:extLst>
          </p:nvPr>
        </p:nvGraphicFramePr>
        <p:xfrm>
          <a:off x="1088041" y="1194399"/>
          <a:ext cx="6649616" cy="4913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808">
                  <a:extLst>
                    <a:ext uri="{9D8B030D-6E8A-4147-A177-3AD203B41FA5}">
                      <a16:colId xmlns:a16="http://schemas.microsoft.com/office/drawing/2014/main" val="1814941694"/>
                    </a:ext>
                  </a:extLst>
                </a:gridCol>
                <a:gridCol w="3324808">
                  <a:extLst>
                    <a:ext uri="{9D8B030D-6E8A-4147-A177-3AD203B41FA5}">
                      <a16:colId xmlns:a16="http://schemas.microsoft.com/office/drawing/2014/main" val="1036591772"/>
                    </a:ext>
                  </a:extLst>
                </a:gridCol>
              </a:tblGrid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신용카드 결제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신용카드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60109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 </a:t>
                      </a:r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71952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58911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en-US" altLang="ko-KR" sz="2000" dirty="0"/>
                        <a:t>PC</a:t>
                      </a:r>
                      <a:r>
                        <a:rPr lang="ko-KR" altLang="en-US" sz="2000" dirty="0"/>
                        <a:t>게임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 명의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en-US" altLang="ko-KR" sz="2000" dirty="0"/>
                        <a:t>PC</a:t>
                      </a:r>
                      <a:r>
                        <a:rPr lang="ko-KR" altLang="en-US" sz="2000" dirty="0"/>
                        <a:t>게임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 명의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8416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7C03E372-ED04-45E5-BE36-80852682C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89927"/>
              </p:ext>
            </p:extLst>
          </p:nvPr>
        </p:nvGraphicFramePr>
        <p:xfrm>
          <a:off x="1088041" y="1194399"/>
          <a:ext cx="6649616" cy="4913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808">
                  <a:extLst>
                    <a:ext uri="{9D8B030D-6E8A-4147-A177-3AD203B41FA5}">
                      <a16:colId xmlns:a16="http://schemas.microsoft.com/office/drawing/2014/main" val="1814941694"/>
                    </a:ext>
                  </a:extLst>
                </a:gridCol>
                <a:gridCol w="3324808">
                  <a:extLst>
                    <a:ext uri="{9D8B030D-6E8A-4147-A177-3AD203B41FA5}">
                      <a16:colId xmlns:a16="http://schemas.microsoft.com/office/drawing/2014/main" val="1036591772"/>
                    </a:ext>
                  </a:extLst>
                </a:gridCol>
              </a:tblGrid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신용카드 결제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신용카드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60109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 </a:t>
                      </a:r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71952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ko-KR" altLang="en-US" sz="2000" dirty="0" err="1"/>
                        <a:t>앱마켓</a:t>
                      </a:r>
                      <a:r>
                        <a:rPr lang="ko-KR" altLang="en-US" sz="2000" dirty="0"/>
                        <a:t>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미성년자의 폰 요금 결제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58911"/>
                  </a:ext>
                </a:extLst>
              </a:tr>
              <a:tr h="1228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미성년자 </a:t>
                      </a:r>
                      <a:r>
                        <a:rPr lang="en-US" altLang="ko-KR" sz="2000" dirty="0"/>
                        <a:t>PC</a:t>
                      </a:r>
                      <a:r>
                        <a:rPr lang="ko-KR" altLang="en-US" sz="2000" dirty="0"/>
                        <a:t>게임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 명의 폰 요금 결제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부모의 </a:t>
                      </a:r>
                      <a:r>
                        <a:rPr lang="en-US" altLang="ko-KR" sz="2000" dirty="0"/>
                        <a:t>PC</a:t>
                      </a:r>
                      <a:r>
                        <a:rPr lang="ko-KR" altLang="en-US" sz="2000" dirty="0"/>
                        <a:t>게임 계정</a:t>
                      </a:r>
                      <a:endParaRPr lang="en-US" altLang="ko-KR" sz="2000" dirty="0"/>
                    </a:p>
                    <a:p>
                      <a:pPr algn="ctr" latinLnBrk="1"/>
                      <a:r>
                        <a:rPr lang="ko-KR" altLang="en-US" sz="2000" dirty="0"/>
                        <a:t>부모 명의 폰 요금 결제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5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4EEDA2-6700-47A3-AA0E-1CC09BE8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미성년 자녀가 父의 폰으로 소액결제를 한 사건</a:t>
            </a:r>
            <a:r>
              <a:rPr lang="en-US" altLang="ko-KR" dirty="0"/>
              <a:t>(</a:t>
            </a:r>
            <a:r>
              <a:rPr lang="ko-KR" altLang="en-US" dirty="0"/>
              <a:t>부산지법</a:t>
            </a:r>
            <a:r>
              <a:rPr lang="en-US" altLang="ko-KR" dirty="0"/>
              <a:t> 2014</a:t>
            </a:r>
            <a:r>
              <a:rPr lang="ko-KR" altLang="en-US" dirty="0"/>
              <a:t>나</a:t>
            </a:r>
            <a:r>
              <a:rPr lang="en-US" altLang="ko-KR" dirty="0"/>
              <a:t>5644)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3B38555-85E5-408E-977C-5024F191A639}"/>
              </a:ext>
            </a:extLst>
          </p:cNvPr>
          <p:cNvSpPr/>
          <p:nvPr/>
        </p:nvSpPr>
        <p:spPr>
          <a:xfrm>
            <a:off x="283405" y="1684578"/>
            <a:ext cx="8333913" cy="2247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원고는 이동통신사인 피고의 휴대전화이용서비스에 가입하였음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원고의 미성년자 아들은 원고 몰래 원고의 주민번호와 원고의 휴대전화로 발송된 인증번호를 입력하는 방식으로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온라인 게임에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34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만 원의 휴대폰 소액결제를 이용하였음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이에 원고는 피고를 상대로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34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만 원의 채무가 존재하지 않는다는 확인 청구를 하였고 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심에서 패소함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57BBB-4552-4587-A253-7602B4F5CF06}"/>
              </a:ext>
            </a:extLst>
          </p:cNvPr>
          <p:cNvSpPr txBox="1"/>
          <p:nvPr/>
        </p:nvSpPr>
        <p:spPr>
          <a:xfrm>
            <a:off x="550506" y="128446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사실관계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52D851-ECC0-4797-8029-60B113E406D2}"/>
              </a:ext>
            </a:extLst>
          </p:cNvPr>
          <p:cNvSpPr/>
          <p:nvPr/>
        </p:nvSpPr>
        <p:spPr>
          <a:xfrm>
            <a:off x="288443" y="4547299"/>
            <a:ext cx="8333913" cy="13831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피고는 미성년자가 부모의 휴대전화를 이용하지 못하도록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관리</a:t>
            </a:r>
            <a:r>
              <a:rPr lang="ko-KR" altLang="en-US" sz="2000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ㆍ감독할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의무가 있음에도 이를 방관하여 원고 아들로 하여금 게임 내에서 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34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만원의 결제를 하게 하였으므로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원고의 피고에 대한 </a:t>
            </a:r>
            <a:r>
              <a:rPr lang="en-US" altLang="ko-KR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34</a:t>
            </a:r>
            <a:r>
              <a:rPr lang="ko-KR" altLang="en-US" sz="20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 원의 채무는 존재하지 않음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AC026-F91F-4F04-BFC3-D0D14C873E0D}"/>
              </a:ext>
            </a:extLst>
          </p:cNvPr>
          <p:cNvSpPr txBox="1"/>
          <p:nvPr/>
        </p:nvSpPr>
        <p:spPr>
          <a:xfrm>
            <a:off x="555544" y="4147189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원고의 주장</a:t>
            </a:r>
          </a:p>
        </p:txBody>
      </p:sp>
    </p:spTree>
    <p:extLst>
      <p:ext uri="{BB962C8B-B14F-4D97-AF65-F5344CB8AC3E}">
        <p14:creationId xmlns:p14="http://schemas.microsoft.com/office/powerpoint/2010/main" val="348342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13188B9-D834-4B5B-88CF-60022B888CAC}"/>
              </a:ext>
            </a:extLst>
          </p:cNvPr>
          <p:cNvSpPr/>
          <p:nvPr/>
        </p:nvSpPr>
        <p:spPr>
          <a:xfrm>
            <a:off x="534382" y="1540390"/>
            <a:ext cx="7729676" cy="21444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입력된 주민번호와 인증번호는 전자거래기본법상의 전자문서에 해당함</a:t>
            </a:r>
            <a:endParaRPr lang="en-US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전자문서의 경우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전자문서가 작성자의 것이었는지 확인하기 위하여 수신자가 미리 작성자와 합의한 절차를 따른 경우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수신자는 전자문서에 포함된 의사표시를 작성자의 것으로 보아 행위를 할 수 있음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전자거래기본법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7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항 제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AC42572-D6C9-48C9-AFD9-499F7C11DB6F}"/>
              </a:ext>
            </a:extLst>
          </p:cNvPr>
          <p:cNvSpPr/>
          <p:nvPr/>
        </p:nvSpPr>
        <p:spPr>
          <a:xfrm>
            <a:off x="188536" y="3990870"/>
            <a:ext cx="8955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전자거래기본법 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정의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1. "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전자문서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란 정보처리시스템에 의하여 전자적 형태로 작성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송신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수신 또는 저장된 정보를 말한다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작성자가 송신한 것으로 보는 경우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②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전자문서의 수신자는 전자문서가 작성자의 것이었는지를 확인하기 위하여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수신자가 미리 작성자와 합의한 절차를 따른 경우 전자문서에 포함된 의사표시를 작성자의 것으로 볼 수 있다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2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6673E5-9024-495B-9AA3-140D109F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법원의 판결</a:t>
            </a:r>
          </a:p>
        </p:txBody>
      </p:sp>
      <p:pic>
        <p:nvPicPr>
          <p:cNvPr id="6" name="그래픽 5" descr="사용자">
            <a:extLst>
              <a:ext uri="{FF2B5EF4-FFF2-40B4-BE49-F238E27FC236}">
                <a16:creationId xmlns:a16="http://schemas.microsoft.com/office/drawing/2014/main" id="{09598A22-C725-4605-B8E7-930C758D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449" y="4421171"/>
            <a:ext cx="1835750" cy="1835750"/>
          </a:xfrm>
          <a:prstGeom prst="rect">
            <a:avLst/>
          </a:prstGeom>
        </p:spPr>
      </p:pic>
      <p:pic>
        <p:nvPicPr>
          <p:cNvPr id="8" name="그래픽 7" descr="사용자">
            <a:extLst>
              <a:ext uri="{FF2B5EF4-FFF2-40B4-BE49-F238E27FC236}">
                <a16:creationId xmlns:a16="http://schemas.microsoft.com/office/drawing/2014/main" id="{583F5D14-D188-4973-BCF3-1C5FB52A4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6984" y="4421171"/>
            <a:ext cx="1835750" cy="18357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00D3FB2-6A0A-4E9B-8A74-EC915D707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52340" y="2104443"/>
            <a:ext cx="3628868" cy="17908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4A8900-4278-4AD6-A1B1-415BEFF1E572}"/>
              </a:ext>
            </a:extLst>
          </p:cNvPr>
          <p:cNvSpPr txBox="1"/>
          <p:nvPr/>
        </p:nvSpPr>
        <p:spPr>
          <a:xfrm>
            <a:off x="963132" y="2599737"/>
            <a:ext cx="119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이용자 </a:t>
            </a:r>
            <a:r>
              <a:rPr lang="en-US" altLang="ko-KR" sz="2000" dirty="0"/>
              <a:t>A</a:t>
            </a:r>
            <a:endParaRPr lang="ko-KR" alt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F9EB5-8229-4643-956C-53583E9876BD}"/>
              </a:ext>
            </a:extLst>
          </p:cNvPr>
          <p:cNvSpPr txBox="1"/>
          <p:nvPr/>
        </p:nvSpPr>
        <p:spPr>
          <a:xfrm>
            <a:off x="6652542" y="2599737"/>
            <a:ext cx="119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게임사</a:t>
            </a:r>
            <a:endParaRPr lang="ko-KR" altLang="en-US" sz="2000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F7480A26-4ADF-4964-932A-84F078453338}"/>
              </a:ext>
            </a:extLst>
          </p:cNvPr>
          <p:cNvSpPr/>
          <p:nvPr/>
        </p:nvSpPr>
        <p:spPr>
          <a:xfrm>
            <a:off x="3744372" y="1393260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C26E9-712F-4C89-B9D1-D50CE5695BF8}"/>
              </a:ext>
            </a:extLst>
          </p:cNvPr>
          <p:cNvSpPr txBox="1"/>
          <p:nvPr/>
        </p:nvSpPr>
        <p:spPr>
          <a:xfrm>
            <a:off x="3205234" y="97665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아이디</a:t>
            </a:r>
            <a:r>
              <a:rPr lang="en-US" altLang="ko-KR" dirty="0"/>
              <a:t>, </a:t>
            </a:r>
            <a:r>
              <a:rPr lang="ko-KR" altLang="en-US" dirty="0"/>
              <a:t>비밀번호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ADB0D7D6-17D5-4D7B-B775-EAAD907004C9}"/>
              </a:ext>
            </a:extLst>
          </p:cNvPr>
          <p:cNvSpPr/>
          <p:nvPr/>
        </p:nvSpPr>
        <p:spPr>
          <a:xfrm rot="10800000">
            <a:off x="3734946" y="1696825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6973B5-7A5F-447C-9CCF-A2F4103FF0CF}"/>
              </a:ext>
            </a:extLst>
          </p:cNvPr>
          <p:cNvSpPr txBox="1"/>
          <p:nvPr/>
        </p:nvSpPr>
        <p:spPr>
          <a:xfrm>
            <a:off x="3362520" y="204766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이용자 </a:t>
            </a:r>
            <a:r>
              <a:rPr lang="en-US" altLang="ko-KR" dirty="0"/>
              <a:t>A</a:t>
            </a:r>
            <a:r>
              <a:rPr lang="ko-KR" altLang="en-US" dirty="0"/>
              <a:t>로 간주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12712513-A467-4886-B961-992547ADD5B5}"/>
              </a:ext>
            </a:extLst>
          </p:cNvPr>
          <p:cNvSpPr/>
          <p:nvPr/>
        </p:nvSpPr>
        <p:spPr>
          <a:xfrm>
            <a:off x="3970093" y="4964661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F12DE-B998-412B-B94F-BEDD366CBDB2}"/>
              </a:ext>
            </a:extLst>
          </p:cNvPr>
          <p:cNvSpPr txBox="1"/>
          <p:nvPr/>
        </p:nvSpPr>
        <p:spPr>
          <a:xfrm>
            <a:off x="3430955" y="4548057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아이디</a:t>
            </a:r>
            <a:r>
              <a:rPr lang="en-US" altLang="ko-KR" dirty="0"/>
              <a:t>, </a:t>
            </a:r>
            <a:r>
              <a:rPr lang="ko-KR" altLang="en-US" dirty="0"/>
              <a:t>비밀번호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FF2ABD44-BA87-4AAC-B040-E2AA932392A1}"/>
              </a:ext>
            </a:extLst>
          </p:cNvPr>
          <p:cNvSpPr/>
          <p:nvPr/>
        </p:nvSpPr>
        <p:spPr>
          <a:xfrm rot="10800000">
            <a:off x="3960667" y="5268226"/>
            <a:ext cx="1063656" cy="3035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422D13-8BB3-4074-B8BC-394948F91C82}"/>
              </a:ext>
            </a:extLst>
          </p:cNvPr>
          <p:cNvSpPr txBox="1"/>
          <p:nvPr/>
        </p:nvSpPr>
        <p:spPr>
          <a:xfrm>
            <a:off x="3597667" y="557872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이용자 </a:t>
            </a:r>
            <a:r>
              <a:rPr lang="en-US" altLang="ko-KR" dirty="0"/>
              <a:t>A</a:t>
            </a:r>
            <a:r>
              <a:rPr lang="ko-KR" altLang="en-US" dirty="0"/>
              <a:t>로 간주</a:t>
            </a: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321BC494-82BE-4094-8263-BB0CCE4195F2}"/>
              </a:ext>
            </a:extLst>
          </p:cNvPr>
          <p:cNvSpPr/>
          <p:nvPr/>
        </p:nvSpPr>
        <p:spPr>
          <a:xfrm>
            <a:off x="3631511" y="4032725"/>
            <a:ext cx="1289377" cy="36933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84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</TotalTime>
  <Words>2904</Words>
  <Application>Microsoft Office PowerPoint</Application>
  <PresentationFormat>화면 슬라이드 쇼(4:3)</PresentationFormat>
  <Paragraphs>268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최신 판결로 알아본  게임 분쟁 해결방법</vt:lpstr>
      <vt:lpstr>&lt;사례 1&gt; 미성년자의 모바일 게임  신용카드 결제 사건 </vt:lpstr>
      <vt:lpstr>사실관계 </vt:lpstr>
      <vt:lpstr>법원의 판결</vt:lpstr>
      <vt:lpstr>관련 법령</vt:lpstr>
      <vt:lpstr>미성년자의 폰 결제와 관련된 이전의 판결</vt:lpstr>
      <vt:lpstr>미성년 자녀가 父의 폰으로 소액결제를 한 사건(부산지법 2014나5644)</vt:lpstr>
      <vt:lpstr>법원의 판결</vt:lpstr>
      <vt:lpstr>법원의 판결</vt:lpstr>
      <vt:lpstr>법원의 판결</vt:lpstr>
      <vt:lpstr>법원의 판결</vt:lpstr>
      <vt:lpstr>미성년자 결제와 관련된 관련 민법조항</vt:lpstr>
      <vt:lpstr>시사점</vt:lpstr>
      <vt:lpstr>&lt;사례 2&gt; 게임 계정이용정지조치 해제 및 손해배상 청구 </vt:lpstr>
      <vt:lpstr>사실관계 </vt:lpstr>
      <vt:lpstr>원고 주장의 요지 </vt:lpstr>
      <vt:lpstr>피고 주장의 요지 </vt:lpstr>
      <vt:lpstr>법원의 판결</vt:lpstr>
      <vt:lpstr>법원의 판결</vt:lpstr>
      <vt:lpstr>관련 공정위 심결 (시정권고 제2005 -103호)</vt:lpstr>
      <vt:lpstr>관련 공정위 심결 (시정권고 제2005-114호)</vt:lpstr>
      <vt:lpstr>관련 공정위 심결 (시정권고 제2005-114호)</vt:lpstr>
      <vt:lpstr>관련 공정위 심결 (시정조치 2019. 11.)</vt:lpstr>
      <vt:lpstr>시사점</vt:lpstr>
      <vt:lpstr>&lt;사례 3&gt; 특정 캐릭터가 뽑히지 않아서 손해배상을 청구한 사건 </vt:lpstr>
      <vt:lpstr>사실관계 </vt:lpstr>
      <vt:lpstr>원고 주장의 요지 </vt:lpstr>
      <vt:lpstr>법원의 판결</vt:lpstr>
      <vt:lpstr>공정위 시정명령 및 과태료(2015년)</vt:lpstr>
      <vt:lpstr>공정위 시정명령 및 과태료, 과징금 (2018년)</vt:lpstr>
      <vt:lpstr>공정위 시정명령 및 과태료 , 과징금 (2018년)</vt:lpstr>
      <vt:lpstr>시사점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Plafina Hwang</dc:creator>
  <cp:lastModifiedBy>D'Light</cp:lastModifiedBy>
  <cp:revision>186</cp:revision>
  <cp:lastPrinted>2018-03-09T00:35:23Z</cp:lastPrinted>
  <dcterms:created xsi:type="dcterms:W3CDTF">2018-03-08T12:23:17Z</dcterms:created>
  <dcterms:modified xsi:type="dcterms:W3CDTF">2018-10-08T05:43:40Z</dcterms:modified>
</cp:coreProperties>
</file>